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3DC6FD-846C-4B8C-BCF0-C04817D754E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9EC781-C83B-4F12-8164-9A0F9F6F4D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28800"/>
            <a:ext cx="6172200" cy="1894362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經過試驗的信心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4077072"/>
            <a:ext cx="6172200" cy="1371600"/>
          </a:xfrm>
        </p:spPr>
        <p:txBody>
          <a:bodyPr/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經文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雅各</a:t>
            </a:r>
            <a:r>
              <a:rPr lang="zh-TW" altLang="en-US" sz="3200" dirty="0" smtClean="0">
                <a:latin typeface="PMingLiU" pitchFamily="18" charset="-120"/>
                <a:ea typeface="PMingLiU" pitchFamily="18" charset="-120"/>
              </a:rPr>
              <a:t>書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1</a:t>
            </a:r>
            <a:r>
              <a:rPr lang="en-US" altLang="zh-TW" sz="3200" dirty="0" smtClean="0">
                <a:latin typeface="PMingLiU" pitchFamily="18" charset="-120"/>
                <a:ea typeface="PMingLiU" pitchFamily="18" charset="-120"/>
              </a:rPr>
              <a:t>﹕</a:t>
            </a:r>
            <a:r>
              <a:rPr lang="en-CA" sz="3200" dirty="0" smtClean="0">
                <a:latin typeface="PMingLiU" pitchFamily="18" charset="-120"/>
                <a:ea typeface="PMingLiU" pitchFamily="18" charset="-120"/>
              </a:rPr>
              <a:t>1-4</a:t>
            </a:r>
            <a:endParaRPr lang="en-US" sz="32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+mj-ea"/>
              </a:rPr>
              <a:t>藉著試煉</a:t>
            </a:r>
            <a:r>
              <a:rPr lang="en-US" altLang="zh-CN" sz="2800" dirty="0" smtClean="0">
                <a:latin typeface="+mj-ea"/>
              </a:rPr>
              <a:t>﹐</a:t>
            </a:r>
            <a:r>
              <a:rPr lang="zh-CN" altLang="en-US" sz="2800" dirty="0" smtClean="0">
                <a:latin typeface="+mj-ea"/>
              </a:rPr>
              <a:t>基督徒的信心得到煉淨</a:t>
            </a:r>
            <a:r>
              <a:rPr lang="en-US" altLang="zh-CN" sz="2800" dirty="0" smtClean="0">
                <a:latin typeface="+mj-ea"/>
              </a:rPr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/>
              <a:t>“神啊，你曾試驗我們，熬煉我們，如熬煉銀子一樣。</a:t>
            </a:r>
            <a:r>
              <a:rPr lang="en-US" sz="2800" dirty="0" smtClean="0"/>
              <a:t>”(</a:t>
            </a:r>
            <a:r>
              <a:rPr lang="zh-CN" altLang="en-US" sz="2800" dirty="0" smtClean="0"/>
              <a:t>詩篇</a:t>
            </a:r>
            <a:r>
              <a:rPr lang="en-US" sz="2800" dirty="0" smtClean="0"/>
              <a:t>66</a:t>
            </a:r>
            <a:r>
              <a:rPr lang="en-US" altLang="zh-CN" sz="2800" dirty="0" smtClean="0"/>
              <a:t>﹕</a:t>
            </a:r>
            <a:r>
              <a:rPr lang="en-US" sz="2800" dirty="0" smtClean="0"/>
              <a:t>10)</a:t>
            </a:r>
          </a:p>
          <a:p>
            <a:pPr lvl="0"/>
            <a:r>
              <a:rPr lang="zh-CN" altLang="en-US" sz="2800" dirty="0" smtClean="0"/>
              <a:t>“叫你們的信心既被試驗，就比那被火試驗仍然能壞的金子更顯寶貴，可以在耶穌基督顯現的時候得著稱讚、榮耀、尊貴。”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彼前</a:t>
            </a:r>
            <a:r>
              <a:rPr lang="en-US" sz="2800" dirty="0" smtClean="0"/>
              <a:t>1</a:t>
            </a:r>
            <a:r>
              <a:rPr lang="en-US" altLang="zh-CN" sz="2800" dirty="0" smtClean="0"/>
              <a:t>﹕</a:t>
            </a:r>
            <a:r>
              <a:rPr lang="en-US" sz="2800" dirty="0" smtClean="0"/>
              <a:t>7)</a:t>
            </a:r>
          </a:p>
          <a:p>
            <a:pPr lvl="0"/>
            <a:r>
              <a:rPr lang="zh-CN" altLang="en-US" sz="2800" dirty="0" smtClean="0"/>
              <a:t>“使你們成全、完備，毫無缺欠。”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雅各書</a:t>
            </a:r>
            <a:r>
              <a:rPr lang="en-US" sz="2800" dirty="0" smtClean="0"/>
              <a:t>1</a:t>
            </a:r>
            <a:r>
              <a:rPr lang="en-US" altLang="zh-CN" sz="2800" dirty="0" smtClean="0"/>
              <a:t>﹕</a:t>
            </a:r>
            <a:r>
              <a:rPr lang="en-US" sz="2800" dirty="0" smtClean="0"/>
              <a:t>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信心與忍耐</a:t>
            </a:r>
            <a:r>
              <a:rPr lang="en-US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忍耐的信心</a:t>
            </a:r>
            <a:r>
              <a:rPr lang="en-CA" sz="2600" dirty="0" smtClean="0">
                <a:latin typeface="PMingLiU" pitchFamily="18" charset="-120"/>
                <a:ea typeface="PMingLiU" pitchFamily="18" charset="-120"/>
              </a:rPr>
              <a:t>—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有耐久性</a:t>
            </a:r>
            <a:r>
              <a:rPr lang="en-US" altLang="zh-CN" sz="2600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持之以恆的信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心</a:t>
            </a:r>
            <a:endParaRPr lang="en-US" sz="2600" b="1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sz="2600" b="1" dirty="0" err="1" smtClean="0">
                <a:latin typeface="PMingLiU" pitchFamily="18" charset="-120"/>
                <a:ea typeface="PMingLiU" pitchFamily="18" charset="-120"/>
              </a:rPr>
              <a:t>雅各書</a:t>
            </a:r>
            <a:r>
              <a:rPr lang="en-US" sz="2600" b="1" dirty="0" smtClean="0">
                <a:latin typeface="PMingLiU" pitchFamily="18" charset="-120"/>
                <a:ea typeface="PMingLiU" pitchFamily="18" charset="-120"/>
              </a:rPr>
              <a:t>﹕</a:t>
            </a:r>
          </a:p>
          <a:p>
            <a:pPr>
              <a:buNone/>
            </a:pPr>
            <a:r>
              <a:rPr lang="en-US" sz="2600" b="1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sz="2600" b="1" dirty="0" smtClean="0">
                <a:latin typeface="PMingLiU" pitchFamily="18" charset="-120"/>
                <a:ea typeface="PMingLiU" pitchFamily="18" charset="-120"/>
              </a:rPr>
              <a:t>  1:3</a:t>
            </a:r>
            <a:r>
              <a:rPr lang="en-US" sz="2600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因為知道你們的信心經過試驗，就生忍耐。</a:t>
            </a:r>
            <a:r>
              <a:rPr lang="en-US" sz="26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sz="2600" dirty="0" smtClean="0">
                <a:latin typeface="PMingLiU" pitchFamily="18" charset="-120"/>
                <a:ea typeface="PMingLiU" pitchFamily="18" charset="-120"/>
              </a:rPr>
            </a:br>
            <a:r>
              <a:rPr lang="en-US" sz="2600" b="1" dirty="0" smtClean="0">
                <a:latin typeface="PMingLiU" pitchFamily="18" charset="-120"/>
                <a:ea typeface="PMingLiU" pitchFamily="18" charset="-120"/>
              </a:rPr>
              <a:t>1:4</a:t>
            </a:r>
            <a:r>
              <a:rPr lang="en-US" sz="2600" dirty="0" smtClean="0">
                <a:latin typeface="PMingLiU" pitchFamily="18" charset="-120"/>
                <a:ea typeface="PMingLiU" pitchFamily="18" charset="-120"/>
              </a:rPr>
              <a:t> 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但忍耐也當成功，使你們成全、完備，毫無缺欠</a:t>
            </a:r>
            <a:r>
              <a:rPr lang="zh-CN" altLang="en-US" sz="2600" dirty="0" smtClean="0">
                <a:latin typeface="PMingLiU" pitchFamily="18" charset="-120"/>
                <a:ea typeface="PMingLiU" pitchFamily="18" charset="-120"/>
              </a:rPr>
              <a:t>。</a:t>
            </a:r>
            <a:endParaRPr lang="en-US" altLang="zh-CN" sz="2600" dirty="0" smtClean="0">
              <a:latin typeface="PMingLiU" pitchFamily="18" charset="-120"/>
              <a:ea typeface="PMingLiU" pitchFamily="18" charset="-120"/>
            </a:endParaRPr>
          </a:p>
          <a:p>
            <a:pPr>
              <a:buNone/>
            </a:pPr>
            <a:r>
              <a:rPr lang="en-US" sz="2600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en-US" sz="2600" dirty="0" err="1" smtClean="0">
                <a:latin typeface="PMingLiU" pitchFamily="18" charset="-120"/>
                <a:ea typeface="PMingLiU" pitchFamily="18" charset="-120"/>
              </a:rPr>
              <a:t>羅馬書</a:t>
            </a:r>
            <a:endParaRPr lang="en-US" sz="2600" dirty="0" smtClean="0">
              <a:latin typeface="PMingLiU" pitchFamily="18" charset="-120"/>
              <a:ea typeface="PMingLiU" pitchFamily="18" charset="-120"/>
            </a:endParaRPr>
          </a:p>
          <a:p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5:3</a:t>
            </a:r>
            <a:r>
              <a:rPr lang="zh-TW" altLang="en-US" sz="2600" dirty="0" smtClean="0">
                <a:latin typeface="PMingLiU" pitchFamily="18" charset="-120"/>
                <a:ea typeface="PMingLiU" pitchFamily="18" charset="-120"/>
              </a:rPr>
              <a:t> 不但如此，就是在患難中也是歡歡喜喜的；因為知道患難生忍耐，</a:t>
            </a:r>
            <a:br>
              <a:rPr lang="zh-TW" altLang="en-US" sz="26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5:4</a:t>
            </a:r>
            <a:r>
              <a:rPr lang="zh-TW" altLang="en-US" sz="2600" dirty="0" smtClean="0">
                <a:latin typeface="PMingLiU" pitchFamily="18" charset="-120"/>
                <a:ea typeface="PMingLiU" pitchFamily="18" charset="-120"/>
              </a:rPr>
              <a:t> 忍耐生老練，老練生盼望；</a:t>
            </a:r>
            <a:br>
              <a:rPr lang="zh-TW" altLang="en-US" sz="26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600" b="1" dirty="0" smtClean="0">
                <a:latin typeface="PMingLiU" pitchFamily="18" charset="-120"/>
                <a:ea typeface="PMingLiU" pitchFamily="18" charset="-120"/>
              </a:rPr>
              <a:t>5:5</a:t>
            </a:r>
            <a:r>
              <a:rPr lang="zh-TW" altLang="en-US" sz="2600" dirty="0" smtClean="0">
                <a:latin typeface="PMingLiU" pitchFamily="18" charset="-120"/>
                <a:ea typeface="PMingLiU" pitchFamily="18" charset="-120"/>
              </a:rPr>
              <a:t> 盼望不至於羞恥，因為所賜給我們的聖靈將　神的愛澆灌在我們心裡。</a:t>
            </a:r>
            <a:endParaRPr lang="en-US" sz="26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試煉中的喜樂</a:t>
            </a:r>
            <a:r>
              <a:rPr lang="en-US" altLang="zh-TW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身處患難試煉中憂愁是人正常的反應</a:t>
            </a:r>
            <a:r>
              <a:rPr lang="en-US" altLang="zh-TW" sz="2800" dirty="0" smtClean="0">
                <a:latin typeface="+mj-ea"/>
                <a:ea typeface="+mj-ea"/>
              </a:rPr>
              <a:t>﹔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CN" altLang="en-US" sz="2800" dirty="0" smtClean="0">
                <a:latin typeface="+mj-ea"/>
                <a:ea typeface="+mj-ea"/>
              </a:rPr>
              <a:t>因盼望而有的喜樂</a:t>
            </a:r>
            <a:r>
              <a:rPr lang="en-US" altLang="zh-CN" sz="2800" dirty="0" smtClean="0">
                <a:latin typeface="+mj-ea"/>
                <a:ea typeface="+mj-ea"/>
              </a:rPr>
              <a:t>﹔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因信而有的喜樂</a:t>
            </a:r>
            <a:r>
              <a:rPr lang="en-US" altLang="zh-TW" sz="2800" dirty="0" smtClean="0">
                <a:latin typeface="+mj-ea"/>
                <a:ea typeface="+mj-ea"/>
              </a:rPr>
              <a:t>﹔</a:t>
            </a:r>
            <a:r>
              <a:rPr lang="zh-TW" altLang="en-US" sz="2800" dirty="0" smtClean="0">
                <a:latin typeface="+mj-ea"/>
                <a:ea typeface="+mj-ea"/>
              </a:rPr>
              <a:t>哈巴谷書</a:t>
            </a:r>
            <a:r>
              <a:rPr lang="en-CA" sz="2800" dirty="0" smtClean="0">
                <a:latin typeface="+mj-ea"/>
                <a:ea typeface="+mj-ea"/>
              </a:rPr>
              <a:t>3</a:t>
            </a:r>
            <a:r>
              <a:rPr lang="en-US" altLang="zh-TW" sz="2800" dirty="0" smtClean="0">
                <a:latin typeface="+mj-ea"/>
                <a:ea typeface="+mj-ea"/>
              </a:rPr>
              <a:t>﹕</a:t>
            </a:r>
            <a:r>
              <a:rPr lang="en-CA" sz="2800" dirty="0" smtClean="0">
                <a:latin typeface="+mj-ea"/>
                <a:ea typeface="+mj-ea"/>
              </a:rPr>
              <a:t>17-18</a:t>
            </a:r>
            <a:r>
              <a:rPr lang="en-US" altLang="zh-TW" sz="2800" dirty="0" smtClean="0">
                <a:latin typeface="+mj-ea"/>
                <a:ea typeface="+mj-ea"/>
              </a:rPr>
              <a:t>﹔</a:t>
            </a:r>
            <a:endParaRPr lang="en-US" sz="2800" dirty="0" smtClean="0">
              <a:latin typeface="+mj-ea"/>
              <a:ea typeface="+mj-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試煉中的憂愁</a:t>
            </a:r>
            <a:r>
              <a:rPr lang="en-US" altLang="zh-TW" dirty="0" smtClean="0"/>
              <a:t>﹑</a:t>
            </a:r>
            <a:r>
              <a:rPr lang="zh-TW" altLang="en-US" dirty="0" smtClean="0"/>
              <a:t>盼望與喜樂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耶</a:t>
            </a:r>
            <a:r>
              <a:rPr lang="zh-TW" altLang="en-US" sz="2800" dirty="0" smtClean="0">
                <a:latin typeface="+mj-ea"/>
                <a:ea typeface="+mj-ea"/>
              </a:rPr>
              <a:t>利米哀歌</a:t>
            </a:r>
            <a:r>
              <a:rPr lang="en-CA" sz="2800" dirty="0" smtClean="0">
                <a:latin typeface="+mj-ea"/>
                <a:ea typeface="+mj-ea"/>
              </a:rPr>
              <a:t>3</a:t>
            </a:r>
            <a:r>
              <a:rPr lang="en-US" altLang="zh-TW" sz="2800" dirty="0" smtClean="0">
                <a:latin typeface="+mj-ea"/>
                <a:ea typeface="+mj-ea"/>
              </a:rPr>
              <a:t>﹕</a:t>
            </a:r>
            <a:r>
              <a:rPr lang="en-CA" altLang="zh-TW" sz="2800" dirty="0" smtClean="0">
                <a:latin typeface="+mj-ea"/>
                <a:ea typeface="+mj-ea"/>
              </a:rPr>
              <a:t>19</a:t>
            </a:r>
            <a:r>
              <a:rPr lang="en-CA" sz="2800" dirty="0" smtClean="0">
                <a:latin typeface="+mj-ea"/>
                <a:ea typeface="+mj-ea"/>
              </a:rPr>
              <a:t>-22</a:t>
            </a:r>
            <a:r>
              <a:rPr lang="en-US" altLang="zh-TW" sz="2800" dirty="0" smtClean="0">
                <a:latin typeface="+mj-ea"/>
                <a:ea typeface="+mj-ea"/>
              </a:rPr>
              <a:t>﹔</a:t>
            </a:r>
            <a:endParaRPr lang="en-US" sz="2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TW" sz="2800" b="1" dirty="0" smtClean="0">
                <a:latin typeface="+mj-ea"/>
                <a:ea typeface="+mj-ea"/>
              </a:rPr>
              <a:t>   3:19</a:t>
            </a:r>
            <a:r>
              <a:rPr lang="zh-TW" altLang="en-US" sz="2800" dirty="0" smtClean="0">
                <a:latin typeface="+mj-ea"/>
                <a:ea typeface="+mj-ea"/>
              </a:rPr>
              <a:t> 耶和華啊，求你記念我如茵蔯和苦膽的困苦窘迫。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3:20</a:t>
            </a:r>
            <a:r>
              <a:rPr lang="zh-TW" altLang="en-US" sz="2800" dirty="0" smtClean="0">
                <a:latin typeface="+mj-ea"/>
                <a:ea typeface="+mj-ea"/>
              </a:rPr>
              <a:t> 我心想念這些，就在裡面憂悶。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3:21</a:t>
            </a:r>
            <a:r>
              <a:rPr lang="zh-TW" altLang="en-US" sz="2800" dirty="0" smtClean="0">
                <a:latin typeface="+mj-ea"/>
                <a:ea typeface="+mj-ea"/>
              </a:rPr>
              <a:t> 我想起這事，心裡就有指望。</a:t>
            </a:r>
            <a:br>
              <a:rPr lang="zh-TW" altLang="en-US" sz="2800" dirty="0" smtClean="0">
                <a:latin typeface="+mj-ea"/>
                <a:ea typeface="+mj-ea"/>
              </a:rPr>
            </a:br>
            <a:r>
              <a:rPr lang="en-US" altLang="zh-TW" sz="2800" b="1" dirty="0" smtClean="0">
                <a:latin typeface="+mj-ea"/>
                <a:ea typeface="+mj-ea"/>
              </a:rPr>
              <a:t>3:22</a:t>
            </a:r>
            <a:r>
              <a:rPr lang="zh-TW" altLang="en-US" sz="2800" dirty="0" smtClean="0">
                <a:latin typeface="+mj-ea"/>
                <a:ea typeface="+mj-ea"/>
              </a:rPr>
              <a:t> 我們不致消滅，是出於耶和華諸般的慈愛；是因他的憐憫不致斷絕。</a:t>
            </a:r>
            <a:endParaRPr 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基督徒信主後為何缺乏生命的改變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sz="3200" dirty="0"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對基督徒行為認識上的偏</a:t>
            </a:r>
            <a:r>
              <a:rPr lang="zh-CN" altLang="en-US" dirty="0" smtClean="0"/>
              <a:t>差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400" dirty="0" smtClean="0"/>
              <a:t>律法主義認為</a:t>
            </a:r>
            <a:r>
              <a:rPr lang="en-US" altLang="zh-TW" sz="2400" dirty="0" smtClean="0"/>
              <a:t>﹕</a:t>
            </a:r>
            <a:r>
              <a:rPr lang="zh-TW" altLang="en-US" sz="2400" dirty="0" smtClean="0"/>
              <a:t>人可以藉著遵守律法和人的行為努力來尋求拯救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人遵守律法和行為努力在拯救上是有功效的。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對基督徒行為認識上的偏差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400" dirty="0" smtClean="0"/>
              <a:t>非律主義認為</a:t>
            </a:r>
            <a:r>
              <a:rPr lang="en-US" altLang="zh-TW" sz="2400" dirty="0" smtClean="0"/>
              <a:t>﹕</a:t>
            </a:r>
            <a:r>
              <a:rPr lang="zh-TW" altLang="en-US" sz="2400" dirty="0" smtClean="0"/>
              <a:t>既然罪人的得救是單單倚靠耶穌基督的拯救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不倚靠人任何的行為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既然人得救以後還是靠神恩典的保守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並且永不失落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永遠不會失去恩典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那麼我們為甚麼還要遵守律法呢</a:t>
            </a:r>
            <a:r>
              <a:rPr lang="en-US" altLang="zh-TW" sz="2400" dirty="0" smtClean="0"/>
              <a:t>﹖</a:t>
            </a:r>
            <a:r>
              <a:rPr lang="zh-TW" altLang="en-US" sz="2400" dirty="0" smtClean="0"/>
              <a:t>我就可以想作甚麼就作甚麼了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反正我是在恩典之下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不是在律法之下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400" dirty="0" smtClean="0"/>
              <a:t>非</a:t>
            </a:r>
            <a:r>
              <a:rPr lang="zh-TW" altLang="en-US" sz="2400" dirty="0" smtClean="0"/>
              <a:t>律主義將脫離律法的自由當作放縱的機會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而忘記律法的一個重要功用是幫助</a:t>
            </a:r>
            <a:r>
              <a:rPr lang="en-US" altLang="zh-TW" sz="2400" dirty="0" smtClean="0"/>
              <a:t>﹑</a:t>
            </a:r>
            <a:r>
              <a:rPr lang="zh-TW" altLang="en-US" sz="2400" dirty="0" smtClean="0"/>
              <a:t>引導基督徒過聖潔的生活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400" dirty="0" smtClean="0"/>
              <a:t>非</a:t>
            </a:r>
            <a:r>
              <a:rPr lang="zh-TW" altLang="en-US" sz="2400" dirty="0" smtClean="0"/>
              <a:t>律主義強調基督徒已經脫離了律法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但卻忽略了基督徒應該每天追求過聖潔的生活</a:t>
            </a:r>
            <a:r>
              <a:rPr lang="en-US" altLang="zh-TW" sz="2400" dirty="0" smtClean="0"/>
              <a:t>﹐</a:t>
            </a:r>
            <a:r>
              <a:rPr lang="zh-TW" altLang="en-US" sz="2400" dirty="0" smtClean="0"/>
              <a:t>應該有從新生命而來的聖潔行為。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對基督徒行為認識上的偏差</a:t>
            </a:r>
            <a:r>
              <a:rPr lang="en-US" altLang="zh-CN" dirty="0" smtClean="0"/>
              <a:t>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800" dirty="0" smtClean="0"/>
              <a:t>雖然律法主義和非律主義是兩個極端的錯誤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然而他們卻從同一個錯誤的假設出</a:t>
            </a:r>
            <a:r>
              <a:rPr lang="zh-TW" altLang="en-US" sz="2800" dirty="0" smtClean="0"/>
              <a:t>發</a:t>
            </a:r>
            <a:r>
              <a:rPr lang="en-US" altLang="zh-TW" sz="2800" dirty="0" smtClean="0"/>
              <a:t>﹕</a:t>
            </a:r>
            <a:r>
              <a:rPr lang="zh-TW" altLang="en-US" sz="2800" dirty="0" smtClean="0"/>
              <a:t>以</a:t>
            </a:r>
            <a:r>
              <a:rPr lang="zh-TW" altLang="en-US" sz="2800" dirty="0" smtClean="0"/>
              <a:t>為守律法的唯一目的就是在神面前獲得稱義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800" dirty="0" smtClean="0"/>
              <a:t>於</a:t>
            </a:r>
            <a:r>
              <a:rPr lang="zh-TW" altLang="en-US" sz="2800" dirty="0" smtClean="0"/>
              <a:t>是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律法主義就努力去建立自己的義</a:t>
            </a:r>
            <a:r>
              <a:rPr lang="en-US" altLang="zh-TW" sz="2800" dirty="0" smtClean="0"/>
              <a:t>﹔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2800" dirty="0" smtClean="0"/>
              <a:t>至</a:t>
            </a:r>
            <a:r>
              <a:rPr lang="zh-TW" altLang="en-US" sz="2800" dirty="0" smtClean="0"/>
              <a:t>於非律主義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他們既然藉著因信稱義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白白的稱義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就歡喜快樂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覺得再沒有甚麼理由需要遵守律法了</a:t>
            </a:r>
            <a:r>
              <a:rPr lang="en-US" altLang="zh-TW" sz="2800" dirty="0" smtClean="0"/>
              <a:t>﹐</a:t>
            </a:r>
            <a:r>
              <a:rPr lang="zh-TW" altLang="en-US" sz="2800" dirty="0" smtClean="0"/>
              <a:t>所以就可以過放縱的生活了。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PMingLiU" pitchFamily="18" charset="-120"/>
                <a:ea typeface="PMingLiU" pitchFamily="18" charset="-120"/>
              </a:rPr>
              <a:t>當如何看基督徒的行為</a:t>
            </a:r>
            <a:r>
              <a:rPr lang="en-US" altLang="zh-CN" sz="3200" dirty="0" smtClean="0">
                <a:latin typeface="PMingLiU" pitchFamily="18" charset="-120"/>
                <a:ea typeface="PMingLiU" pitchFamily="18" charset="-120"/>
              </a:rPr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罪人的得救完全是恩典</a:t>
            </a:r>
            <a:r>
              <a:rPr lang="en-US" altLang="zh-TW" sz="2800" dirty="0" smtClean="0">
                <a:latin typeface="+mj-ea"/>
                <a:ea typeface="+mj-ea"/>
              </a:rPr>
              <a:t>﹐</a:t>
            </a:r>
            <a:r>
              <a:rPr lang="zh-TW" altLang="en-US" sz="2800" dirty="0" smtClean="0">
                <a:latin typeface="+mj-ea"/>
                <a:ea typeface="+mj-ea"/>
              </a:rPr>
              <a:t>任何人無法憑自己的行為得救</a:t>
            </a:r>
            <a:r>
              <a:rPr lang="en-US" altLang="zh-TW" sz="2800" dirty="0" smtClean="0">
                <a:latin typeface="+mj-ea"/>
                <a:ea typeface="+mj-ea"/>
              </a:rPr>
              <a:t>﹕“</a:t>
            </a:r>
            <a:r>
              <a:rPr lang="zh-TW" altLang="en-US" sz="2800" dirty="0" smtClean="0">
                <a:latin typeface="+mj-ea"/>
                <a:ea typeface="+mj-ea"/>
              </a:rPr>
              <a:t>你們得救是本乎恩，也因著信；這並不是出於自己，乃是　神所賜的；也不是出於行為，免得有人自誇。</a:t>
            </a:r>
            <a:r>
              <a:rPr lang="zh-CN" altLang="en-US" sz="2800" dirty="0" smtClean="0">
                <a:latin typeface="+mj-ea"/>
                <a:ea typeface="+mj-ea"/>
              </a:rPr>
              <a:t>”（弗</a:t>
            </a:r>
            <a:r>
              <a:rPr lang="en-US" sz="2800" dirty="0" smtClean="0">
                <a:latin typeface="+mj-ea"/>
                <a:ea typeface="+mj-ea"/>
              </a:rPr>
              <a:t>2</a:t>
            </a:r>
            <a:r>
              <a:rPr lang="en-US" altLang="zh-CN" sz="2800" dirty="0" smtClean="0">
                <a:latin typeface="+mj-ea"/>
                <a:ea typeface="+mj-ea"/>
              </a:rPr>
              <a:t>﹕</a:t>
            </a:r>
            <a:r>
              <a:rPr lang="en-US" sz="2800" dirty="0" smtClean="0">
                <a:latin typeface="+mj-ea"/>
                <a:ea typeface="+mj-ea"/>
              </a:rPr>
              <a:t>8-9</a:t>
            </a:r>
            <a:r>
              <a:rPr lang="zh-CN" altLang="en-US" sz="2800" dirty="0" smtClean="0">
                <a:latin typeface="+mj-ea"/>
                <a:ea typeface="+mj-ea"/>
              </a:rPr>
              <a:t>）</a:t>
            </a:r>
            <a:endParaRPr lang="en-US" sz="2800" dirty="0" smtClean="0">
              <a:latin typeface="+mj-ea"/>
              <a:ea typeface="+mj-ea"/>
            </a:endParaRPr>
          </a:p>
          <a:p>
            <a:pPr lvl="0"/>
            <a:r>
              <a:rPr lang="zh-TW" altLang="en-US" sz="2800" dirty="0" smtClean="0">
                <a:latin typeface="+mj-ea"/>
                <a:ea typeface="+mj-ea"/>
              </a:rPr>
              <a:t>真正重生得救的基督徒</a:t>
            </a:r>
            <a:r>
              <a:rPr lang="en-US" altLang="zh-TW" sz="2800" dirty="0" smtClean="0">
                <a:latin typeface="+mj-ea"/>
                <a:ea typeface="+mj-ea"/>
              </a:rPr>
              <a:t>﹐</a:t>
            </a:r>
            <a:r>
              <a:rPr lang="zh-TW" altLang="en-US" sz="2800" dirty="0" smtClean="0">
                <a:latin typeface="+mj-ea"/>
                <a:ea typeface="+mj-ea"/>
              </a:rPr>
              <a:t>必須有從新生命而來的行為改變</a:t>
            </a:r>
            <a:r>
              <a:rPr lang="en-US" altLang="zh-TW" sz="2800" dirty="0" smtClean="0">
                <a:latin typeface="+mj-ea"/>
                <a:ea typeface="+mj-ea"/>
              </a:rPr>
              <a:t>﹕“</a:t>
            </a:r>
            <a:r>
              <a:rPr lang="zh-TW" altLang="en-US" sz="2800" dirty="0" smtClean="0">
                <a:latin typeface="+mj-ea"/>
                <a:ea typeface="+mj-ea"/>
              </a:rPr>
              <a:t>信心若沒有行為就是死的。</a:t>
            </a:r>
            <a:r>
              <a:rPr lang="zh-CN" altLang="en-US" sz="2800" dirty="0" smtClean="0">
                <a:latin typeface="+mj-ea"/>
                <a:ea typeface="+mj-ea"/>
              </a:rPr>
              <a:t>”（雅</a:t>
            </a:r>
            <a:r>
              <a:rPr lang="en-US" sz="2800" dirty="0" smtClean="0">
                <a:latin typeface="+mj-ea"/>
                <a:ea typeface="+mj-ea"/>
              </a:rPr>
              <a:t>2</a:t>
            </a:r>
            <a:r>
              <a:rPr lang="en-US" altLang="zh-CN" sz="2800" dirty="0" smtClean="0">
                <a:latin typeface="+mj-ea"/>
                <a:ea typeface="+mj-ea"/>
              </a:rPr>
              <a:t>﹕</a:t>
            </a:r>
            <a:r>
              <a:rPr lang="en-US" sz="2800" dirty="0" smtClean="0">
                <a:latin typeface="+mj-ea"/>
                <a:ea typeface="+mj-ea"/>
              </a:rPr>
              <a:t>17</a:t>
            </a:r>
            <a:r>
              <a:rPr lang="zh-CN" altLang="en-US" sz="2800" dirty="0" smtClean="0">
                <a:latin typeface="+mj-ea"/>
                <a:ea typeface="+mj-ea"/>
              </a:rPr>
              <a:t>）</a:t>
            </a:r>
            <a:endParaRPr lang="en-US" sz="2800" dirty="0" smtClean="0">
              <a:latin typeface="+mj-ea"/>
              <a:ea typeface="+mj-ea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雅各書中心主題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信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心的行為。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pPr lvl="0"/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通過雅各書的研讀學習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認識基督徒信心與行為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﹑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聽道與行道之間的關係</a:t>
            </a:r>
            <a:r>
              <a:rPr lang="en-US" altLang="zh-CN" sz="2800" dirty="0" smtClean="0">
                <a:latin typeface="PMingLiU" pitchFamily="18" charset="-120"/>
                <a:ea typeface="PMingLiU" pitchFamily="18" charset="-120"/>
              </a:rPr>
              <a:t>﹐</a:t>
            </a:r>
            <a:r>
              <a:rPr lang="zh-CN" altLang="en-US" sz="2800" dirty="0" smtClean="0">
                <a:latin typeface="PMingLiU" pitchFamily="18" charset="-120"/>
                <a:ea typeface="PMingLiU" pitchFamily="18" charset="-120"/>
              </a:rPr>
              <a:t>在每一天活出重生得救基督徒當有的聖潔生活行為。</a:t>
            </a:r>
            <a:endParaRPr lang="en-US" sz="2800" dirty="0" smtClean="0">
              <a:latin typeface="PMingLiU" pitchFamily="18" charset="-120"/>
              <a:ea typeface="PMingLiU" pitchFamily="18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得救的信心與對上帝的信靠和順服</a:t>
            </a:r>
            <a:r>
              <a:rPr lang="en-US" altLang="zh-TW" dirty="0" smtClean="0"/>
              <a:t>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得救的信</a:t>
            </a:r>
            <a:r>
              <a:rPr lang="zh-TW" altLang="en-US" sz="2800" dirty="0" smtClean="0">
                <a:latin typeface="+mj-ea"/>
                <a:ea typeface="+mj-ea"/>
              </a:rPr>
              <a:t>心</a:t>
            </a:r>
            <a:r>
              <a:rPr lang="en-US" altLang="zh-TW" sz="2800" dirty="0" smtClean="0">
                <a:latin typeface="+mj-ea"/>
                <a:ea typeface="+mj-ea"/>
              </a:rPr>
              <a:t>﹕</a:t>
            </a:r>
            <a:r>
              <a:rPr lang="en-US" altLang="zh-TW" sz="2800" dirty="0" err="1" smtClean="0">
                <a:latin typeface="+mj-ea"/>
                <a:ea typeface="+mj-ea"/>
              </a:rPr>
              <a:t>上帝的恩典﹐聖靈的工作</a:t>
            </a:r>
            <a:r>
              <a:rPr lang="en-US" altLang="zh-TW" sz="2800" dirty="0" smtClean="0">
                <a:latin typeface="+mj-ea"/>
                <a:ea typeface="+mj-ea"/>
              </a:rPr>
              <a:t>。</a:t>
            </a:r>
          </a:p>
          <a:p>
            <a:pPr lvl="0">
              <a:buNone/>
            </a:pP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zh-CN" altLang="en-US" sz="2800" dirty="0" smtClean="0">
                <a:latin typeface="+mj-ea"/>
                <a:ea typeface="+mj-ea"/>
              </a:rPr>
              <a:t>基</a:t>
            </a:r>
            <a:r>
              <a:rPr lang="zh-CN" altLang="en-US" sz="2800" dirty="0" smtClean="0">
                <a:latin typeface="+mj-ea"/>
                <a:ea typeface="+mj-ea"/>
              </a:rPr>
              <a:t>督徒</a:t>
            </a:r>
            <a:r>
              <a:rPr lang="zh-TW" altLang="en-US" sz="2800" dirty="0" smtClean="0">
                <a:latin typeface="+mj-ea"/>
                <a:ea typeface="+mj-ea"/>
              </a:rPr>
              <a:t>生活在世上</a:t>
            </a:r>
            <a:r>
              <a:rPr lang="en-US" altLang="zh-TW" sz="2800" dirty="0" smtClean="0">
                <a:latin typeface="+mj-ea"/>
                <a:ea typeface="+mj-ea"/>
              </a:rPr>
              <a:t>﹐</a:t>
            </a:r>
            <a:r>
              <a:rPr lang="zh-TW" altLang="en-US" sz="2800" dirty="0" smtClean="0">
                <a:latin typeface="+mj-ea"/>
                <a:ea typeface="+mj-ea"/>
              </a:rPr>
              <a:t>對上帝的信靠和順服</a:t>
            </a:r>
            <a:r>
              <a:rPr lang="en-US" altLang="zh-CN" sz="2800" dirty="0" smtClean="0">
                <a:latin typeface="+mj-ea"/>
                <a:ea typeface="+mj-ea"/>
              </a:rPr>
              <a:t>﹐</a:t>
            </a:r>
            <a:r>
              <a:rPr lang="zh-TW" altLang="en-US" sz="2800" dirty="0" smtClean="0">
                <a:latin typeface="+mj-ea"/>
                <a:ea typeface="+mj-ea"/>
              </a:rPr>
              <a:t>需要經過試煉來成長。</a:t>
            </a:r>
            <a:endParaRPr lang="en-US" sz="2800" dirty="0" smtClean="0">
              <a:latin typeface="+mj-ea"/>
              <a:ea typeface="+mj-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信心為何要經過試</a:t>
            </a:r>
            <a:r>
              <a:rPr lang="zh-CN" altLang="en-US" b="1" dirty="0" smtClean="0"/>
              <a:t>驗</a:t>
            </a:r>
            <a:r>
              <a:rPr lang="en-US" altLang="zh-CN" b="1" dirty="0" smtClean="0"/>
              <a:t>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altLang="zh-TW" sz="3200" dirty="0" smtClean="0">
              <a:latin typeface="+mj-ea"/>
              <a:ea typeface="+mj-ea"/>
            </a:endParaRPr>
          </a:p>
          <a:p>
            <a:pPr lvl="0"/>
            <a:r>
              <a:rPr lang="zh-TW" altLang="en-US" sz="3200" dirty="0" smtClean="0">
                <a:latin typeface="+mj-ea"/>
                <a:ea typeface="+mj-ea"/>
              </a:rPr>
              <a:t>試</a:t>
            </a:r>
            <a:r>
              <a:rPr lang="zh-TW" altLang="en-US" sz="3200" dirty="0" smtClean="0">
                <a:latin typeface="+mj-ea"/>
                <a:ea typeface="+mj-ea"/>
              </a:rPr>
              <a:t>煉是信心成長道路上的必須</a:t>
            </a:r>
            <a:r>
              <a:rPr lang="en-US" altLang="zh-TW" sz="3200" dirty="0" smtClean="0">
                <a:latin typeface="+mj-ea"/>
                <a:ea typeface="+mj-ea"/>
              </a:rPr>
              <a:t>﹔</a:t>
            </a:r>
          </a:p>
          <a:p>
            <a:pPr>
              <a:buNone/>
            </a:pPr>
            <a:r>
              <a:rPr lang="zh-CN" altLang="en-US" sz="3200" dirty="0" smtClean="0"/>
              <a:t>  聖</a:t>
            </a:r>
            <a:r>
              <a:rPr lang="zh-CN" altLang="en-US" sz="3200" dirty="0" smtClean="0"/>
              <a:t>經中屬靈偉人</a:t>
            </a:r>
            <a:r>
              <a:rPr lang="zh-TW" altLang="en-US" sz="3200" dirty="0" smtClean="0"/>
              <a:t>信心</a:t>
            </a:r>
            <a:r>
              <a:rPr lang="zh-CN" altLang="en-US" sz="3200" dirty="0" smtClean="0"/>
              <a:t>經歷試煉</a:t>
            </a:r>
            <a:r>
              <a:rPr lang="zh-TW" altLang="en-US" sz="3200" dirty="0" smtClean="0"/>
              <a:t>的見證</a:t>
            </a:r>
            <a:r>
              <a:rPr lang="en-US" altLang="zh-CN" sz="3200" dirty="0" smtClean="0"/>
              <a:t>﹕</a:t>
            </a:r>
            <a:r>
              <a:rPr lang="zh-CN" altLang="en-US" sz="3200" dirty="0" smtClean="0"/>
              <a:t>亞伯拉罕</a:t>
            </a:r>
            <a:r>
              <a:rPr lang="en-US" altLang="zh-CN" sz="3200" dirty="0" smtClean="0"/>
              <a:t>﹑</a:t>
            </a:r>
            <a:r>
              <a:rPr lang="zh-CN" altLang="en-US" sz="3200" dirty="0" smtClean="0"/>
              <a:t>約伯</a:t>
            </a:r>
            <a:r>
              <a:rPr lang="en-US" altLang="zh-CN" sz="3200" dirty="0" smtClean="0"/>
              <a:t>﹑</a:t>
            </a:r>
            <a:r>
              <a:rPr lang="zh-CN" altLang="en-US" sz="3200" dirty="0" smtClean="0"/>
              <a:t>大衛等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lvl="0"/>
            <a:r>
              <a:rPr lang="zh-TW" altLang="en-US" sz="3200" dirty="0" smtClean="0"/>
              <a:t>約</a:t>
            </a:r>
            <a:r>
              <a:rPr lang="zh-TW" altLang="en-US" sz="3200" dirty="0" smtClean="0"/>
              <a:t>伯記</a:t>
            </a:r>
            <a:r>
              <a:rPr lang="en-CA" sz="3200" dirty="0" smtClean="0"/>
              <a:t>42 </a:t>
            </a:r>
            <a:r>
              <a:rPr lang="en-US" altLang="zh-TW" sz="3200" dirty="0" smtClean="0"/>
              <a:t>﹕ </a:t>
            </a:r>
            <a:r>
              <a:rPr lang="en-CA" sz="3200" dirty="0" smtClean="0"/>
              <a:t>5</a:t>
            </a:r>
            <a:r>
              <a:rPr lang="zh-TW" altLang="en-US" sz="3200" dirty="0" smtClean="0"/>
              <a:t>“我從前風聞有你，現在親眼看見</a:t>
            </a:r>
            <a:r>
              <a:rPr lang="zh-TW" altLang="en-US" sz="3200" dirty="0" smtClean="0"/>
              <a:t>你</a:t>
            </a:r>
            <a:r>
              <a:rPr lang="en-US" altLang="zh-TW" sz="3200" dirty="0" smtClean="0"/>
              <a:t> </a:t>
            </a:r>
          </a:p>
          <a:p>
            <a:pPr lvl="0"/>
            <a:r>
              <a:rPr lang="en-US" altLang="zh-TW" sz="3200" dirty="0" smtClean="0"/>
              <a:t>『</a:t>
            </a:r>
            <a:r>
              <a:rPr lang="zh-TW" altLang="en-US" sz="3200" dirty="0" smtClean="0"/>
              <a:t>我受苦是與我有益，為要使我學習你（神）的律例。</a:t>
            </a:r>
            <a:r>
              <a:rPr lang="en-US" altLang="zh-TW" sz="3200" dirty="0" smtClean="0"/>
              <a:t>』</a:t>
            </a:r>
            <a:r>
              <a:rPr lang="zh-TW" altLang="en-US" sz="3200" dirty="0" smtClean="0"/>
              <a:t>詩</a:t>
            </a:r>
            <a:r>
              <a:rPr lang="zh-TW" altLang="en-US" sz="3200" dirty="0" smtClean="0"/>
              <a:t>篇</a:t>
            </a:r>
            <a:r>
              <a:rPr lang="en-US" altLang="zh-TW" sz="3200" dirty="0" smtClean="0"/>
              <a:t>119﹕71</a:t>
            </a:r>
            <a:endParaRPr lang="en-US" sz="3200" dirty="0" smtClean="0"/>
          </a:p>
          <a:p>
            <a:pPr lvl="0">
              <a:buNone/>
            </a:pPr>
            <a:endParaRPr lang="en-US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984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經過試驗的信心</vt:lpstr>
      <vt:lpstr>Slide 2</vt:lpstr>
      <vt:lpstr>對基督徒行為認識上的偏差﹕</vt:lpstr>
      <vt:lpstr>對基督徒行為認識上的偏差﹕</vt:lpstr>
      <vt:lpstr>對基督徒行為認識上的偏差﹕</vt:lpstr>
      <vt:lpstr>當如何看基督徒的行為﹖</vt:lpstr>
      <vt:lpstr>雅各書中心主題</vt:lpstr>
      <vt:lpstr>得救的信心與對上帝的信靠和順服﹔</vt:lpstr>
      <vt:lpstr>信心為何要經過試驗﹖</vt:lpstr>
      <vt:lpstr>藉著試煉﹐基督徒的信心得到煉淨﹕</vt:lpstr>
      <vt:lpstr>信心與忍耐﹕</vt:lpstr>
      <vt:lpstr>試煉中的喜樂﹕</vt:lpstr>
      <vt:lpstr>試煉中的憂愁﹑盼望與喜樂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經過試驗的信心</dc:title>
  <dc:creator>Li</dc:creator>
  <cp:lastModifiedBy>Li</cp:lastModifiedBy>
  <cp:revision>1</cp:revision>
  <dcterms:created xsi:type="dcterms:W3CDTF">2017-08-06T16:12:52Z</dcterms:created>
  <dcterms:modified xsi:type="dcterms:W3CDTF">2017-08-06T17:00:02Z</dcterms:modified>
</cp:coreProperties>
</file>