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8FA38-3129-4AEA-A829-F541FAE46EAB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E31FA-EDE4-46B5-AE54-625CEBA931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E31FA-EDE4-46B5-AE54-625CEBA9319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20B035-F154-4F7D-935A-AE54BE9B899F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306C4A-128D-4A28-AD17-F9B08489BA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84784"/>
            <a:ext cx="6172200" cy="1894362"/>
          </a:xfrm>
        </p:spPr>
        <p:txBody>
          <a:bodyPr/>
          <a:lstStyle/>
          <a:p>
            <a:r>
              <a:rPr lang="zh-CN" altLang="en-US" sz="4800" dirty="0" smtClean="0"/>
              <a:t>信心的考驗</a:t>
            </a:r>
            <a:r>
              <a:rPr lang="en-US" altLang="zh-CN" sz="4800" dirty="0" smtClean="0"/>
              <a:t>﹕</a:t>
            </a:r>
            <a:r>
              <a:rPr lang="zh-CN" altLang="en-US" sz="4800" dirty="0" smtClean="0"/>
              <a:t>貧與富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005064"/>
            <a:ext cx="6172200" cy="1371600"/>
          </a:xfrm>
        </p:spPr>
        <p:txBody>
          <a:bodyPr/>
          <a:lstStyle/>
          <a:p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雅各</a:t>
            </a:r>
            <a:r>
              <a:rPr lang="zh-TW" altLang="en-US" sz="3200" dirty="0" smtClean="0">
                <a:latin typeface="PMingLiU" pitchFamily="18" charset="-120"/>
                <a:ea typeface="PMingLiU" pitchFamily="18" charset="-120"/>
              </a:rPr>
              <a:t>書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TW" sz="32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9-11</a:t>
            </a:r>
            <a:endParaRPr lang="en-US" sz="32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約伯的見證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約伯記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21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「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我赤身出於母胎，也必赤身歸回；賞賜的是耶和華，收取的也是耶和華。耶和華的名是應當稱頌的。」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保羅的教導</a:t>
            </a:r>
            <a:r>
              <a:rPr lang="en-US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腓</a:t>
            </a:r>
            <a:r>
              <a:rPr lang="zh-CN" altLang="en-US" dirty="0" smtClean="0"/>
              <a:t>立比書</a:t>
            </a:r>
            <a:r>
              <a:rPr lang="en-CA" dirty="0" smtClean="0"/>
              <a:t>4</a:t>
            </a:r>
            <a:r>
              <a:rPr lang="en-US" altLang="zh-CN" dirty="0" smtClean="0"/>
              <a:t>﹕</a:t>
            </a:r>
            <a:r>
              <a:rPr lang="en-CA" dirty="0" smtClean="0"/>
              <a:t>11-13</a:t>
            </a:r>
            <a:r>
              <a:rPr lang="en-US" altLang="zh-CN" dirty="0" smtClean="0"/>
              <a:t>﹕</a:t>
            </a:r>
          </a:p>
          <a:p>
            <a:pPr lvl="0"/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我並不是因缺乏說這話；我無論在甚麼景況都可以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知足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，這是我已經學會了。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我知道怎樣處卑賤，也知道怎樣處豐富；或飽足，或飢餓；或有餘，或缺乏，隨事隨在，我都得了祕訣。我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靠著那加給我力量的，凡事都能做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。”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我們的禱告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altLang="zh-CN" dirty="0" smtClean="0"/>
          </a:p>
          <a:p>
            <a:pPr lvl="0"/>
            <a:r>
              <a:rPr lang="zh-CN" altLang="en-US" sz="2800" dirty="0" smtClean="0"/>
              <a:t>箴</a:t>
            </a:r>
            <a:r>
              <a:rPr lang="zh-CN" altLang="en-US" sz="2800" dirty="0" smtClean="0"/>
              <a:t>言</a:t>
            </a:r>
            <a:r>
              <a:rPr lang="en-CA" sz="2800" dirty="0" smtClean="0"/>
              <a:t>30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7-9</a:t>
            </a:r>
            <a:endParaRPr lang="en-US" sz="2800" dirty="0" smtClean="0"/>
          </a:p>
          <a:p>
            <a:r>
              <a:rPr lang="en-US" altLang="zh-TW" sz="2800" b="1" dirty="0" smtClean="0"/>
              <a:t>30:7</a:t>
            </a:r>
            <a:r>
              <a:rPr lang="zh-TW" altLang="en-US" sz="2800" dirty="0" smtClean="0"/>
              <a:t> 我求你兩件事，在我未死之先，不要不賜給我：</a:t>
            </a:r>
            <a:br>
              <a:rPr lang="zh-TW" altLang="en-US" sz="2800" dirty="0" smtClean="0"/>
            </a:br>
            <a:r>
              <a:rPr lang="en-US" altLang="zh-TW" sz="2800" b="1" dirty="0" smtClean="0"/>
              <a:t>30:8</a:t>
            </a:r>
            <a:r>
              <a:rPr lang="zh-TW" altLang="en-US" sz="2800" dirty="0" smtClean="0"/>
              <a:t> 求你使虛假和謊言遠離我；使我也不貧窮也不富足；賜給我需用的飲食，</a:t>
            </a:r>
            <a:br>
              <a:rPr lang="zh-TW" altLang="en-US" sz="2800" dirty="0" smtClean="0"/>
            </a:br>
            <a:r>
              <a:rPr lang="en-US" altLang="zh-TW" sz="2800" b="1" dirty="0" smtClean="0"/>
              <a:t>30:9</a:t>
            </a:r>
            <a:r>
              <a:rPr lang="zh-TW" altLang="en-US" sz="2800" dirty="0" smtClean="0"/>
              <a:t> 恐怕我飽足不認你，說：耶和華是誰呢？又恐怕我貧窮就偷竊，以致褻瀆我　神的名。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基督徒當如何看待財富</a:t>
            </a:r>
            <a:r>
              <a:rPr lang="en-US" altLang="zh-CN" b="1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金錢不是罪惡的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貪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財是萬惡之根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前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 貪財是萬惡之根。有人貪戀錢財，就被引誘離了真道，用許多愁苦把自己刺透了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基督徒當如何看待財富</a:t>
            </a:r>
            <a:r>
              <a:rPr lang="en-US" altLang="zh-CN" b="1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基督徒的責任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lvl="0">
              <a:buNone/>
            </a:pP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        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上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帝所託付錢財的管家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按照神的要求去使用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管理錢財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將錢財用在神的工作上</a:t>
            </a:r>
            <a:r>
              <a:rPr lang="zh-TW" altLang="en-US" sz="3200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sz="32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基督徒當如何看待財富</a:t>
            </a:r>
            <a:r>
              <a:rPr lang="en-US" altLang="zh-CN" b="1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基督徒當努力工作去賺取錢財而不是懶惰不作工。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一切工作都是神的工作</a:t>
            </a:r>
            <a:r>
              <a:rPr lang="en-US" altLang="zh-TW" sz="2800" dirty="0" smtClean="0">
                <a:latin typeface="+mj-ea"/>
                <a:ea typeface="+mj-ea"/>
              </a:rPr>
              <a:t>﹐</a:t>
            </a:r>
            <a:r>
              <a:rPr lang="en-US" altLang="zh-TW" sz="2800" dirty="0" err="1" smtClean="0">
                <a:latin typeface="+mj-ea"/>
                <a:ea typeface="+mj-ea"/>
              </a:rPr>
              <a:t>在上帝眼中</a:t>
            </a:r>
            <a:r>
              <a:rPr lang="en-US" altLang="zh-TW" sz="2800" dirty="0" smtClean="0">
                <a:latin typeface="+mj-ea"/>
                <a:ea typeface="+mj-ea"/>
              </a:rPr>
              <a:t>﹐</a:t>
            </a:r>
            <a:r>
              <a:rPr lang="zh-TW" altLang="en-US" sz="2800" dirty="0" smtClean="0">
                <a:latin typeface="+mj-ea"/>
                <a:ea typeface="+mj-ea"/>
              </a:rPr>
              <a:t>工</a:t>
            </a:r>
            <a:r>
              <a:rPr lang="zh-TW" altLang="en-US" sz="2800" dirty="0" smtClean="0">
                <a:latin typeface="+mj-ea"/>
                <a:ea typeface="+mj-ea"/>
              </a:rPr>
              <a:t>作沒有高低貴賤之分。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en-US" sz="2800" dirty="0" smtClean="0">
                <a:latin typeface="+mj-ea"/>
                <a:ea typeface="+mj-ea"/>
              </a:rPr>
              <a:t> “</a:t>
            </a:r>
            <a:r>
              <a:rPr lang="zh-TW" altLang="en-US" sz="2800" dirty="0" smtClean="0">
                <a:latin typeface="+mj-ea"/>
                <a:ea typeface="+mj-ea"/>
              </a:rPr>
              <a:t>在我們的工作上我們撒網；但使一切進入我們網中的是神。</a:t>
            </a:r>
            <a:r>
              <a:rPr lang="en-US" sz="2800" dirty="0" smtClean="0">
                <a:latin typeface="+mj-ea"/>
                <a:ea typeface="+mj-ea"/>
              </a:rPr>
              <a:t>”</a:t>
            </a:r>
            <a:r>
              <a:rPr lang="zh-TW" altLang="en-US" sz="2800" dirty="0" smtClean="0">
                <a:latin typeface="+mj-ea"/>
                <a:ea typeface="+mj-ea"/>
              </a:rPr>
              <a:t>人只是在自己的工作崗位上盡當盡的本份而已。</a:t>
            </a:r>
            <a:r>
              <a:rPr lang="en-US" sz="2800" dirty="0" smtClean="0">
                <a:latin typeface="+mj-ea"/>
                <a:ea typeface="+mj-ea"/>
              </a:rPr>
              <a:t>“ </a:t>
            </a:r>
            <a:r>
              <a:rPr lang="zh-TW" altLang="en-US" sz="2800" dirty="0" smtClean="0">
                <a:latin typeface="+mj-ea"/>
                <a:ea typeface="+mj-ea"/>
              </a:rPr>
              <a:t>如果因為勤奮，天時和技巧而得著成果，那麼是神的祝福賜下能力，我們對這能力的運用，使它成功。</a:t>
            </a:r>
            <a:r>
              <a:rPr lang="en-US" sz="2800" dirty="0" smtClean="0">
                <a:latin typeface="+mj-ea"/>
                <a:ea typeface="+mj-ea"/>
              </a:rPr>
              <a:t>” </a:t>
            </a:r>
          </a:p>
          <a:p>
            <a:pPr lvl="0"/>
            <a:r>
              <a:rPr lang="en-US" sz="2800" dirty="0" smtClean="0">
                <a:latin typeface="+mj-ea"/>
                <a:ea typeface="+mj-ea"/>
              </a:rPr>
              <a:t>“</a:t>
            </a:r>
            <a:r>
              <a:rPr lang="zh-CN" altLang="en-US" sz="2800" dirty="0" smtClean="0">
                <a:latin typeface="+mj-ea"/>
                <a:ea typeface="+mj-ea"/>
              </a:rPr>
              <a:t>贪婪或努力工作都不能使人变得富有，因为唯有神能用成功祝福与人。</a:t>
            </a:r>
            <a:r>
              <a:rPr lang="en-US" sz="2800" dirty="0" smtClean="0">
                <a:latin typeface="+mj-ea"/>
                <a:ea typeface="+mj-ea"/>
              </a:rPr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基督</a:t>
            </a:r>
            <a:r>
              <a:rPr lang="zh-CN" altLang="en-US" b="1" dirty="0" smtClean="0"/>
              <a:t>徒</a:t>
            </a:r>
            <a:r>
              <a:rPr lang="zh-CN" altLang="en-US" b="1" dirty="0" smtClean="0"/>
              <a:t>的</a:t>
            </a:r>
            <a:r>
              <a:rPr lang="zh-CN" altLang="en-US" b="1" dirty="0" smtClean="0"/>
              <a:t>財富觀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3200" dirty="0" smtClean="0"/>
              <a:t>衛斯理說：「盡你所能的賺取，盡你所能的節省，也盡你所能的給予</a:t>
            </a:r>
            <a:r>
              <a:rPr lang="zh-TW" altLang="en-US" sz="3200" dirty="0" smtClean="0"/>
              <a:t>。」</a:t>
            </a:r>
            <a:endParaRPr lang="en-US" altLang="zh-TW" sz="3200" dirty="0" smtClean="0"/>
          </a:p>
          <a:p>
            <a:pPr lvl="0"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(</a:t>
            </a:r>
            <a:r>
              <a:rPr lang="en-US" sz="3200" dirty="0" smtClean="0"/>
              <a:t>gain all you can, save all you can, give all you can)</a:t>
            </a:r>
            <a:r>
              <a:rPr lang="zh-TW" altLang="en-US" sz="3200" dirty="0" smtClean="0"/>
              <a:t>。</a:t>
            </a:r>
            <a:r>
              <a:rPr lang="en-US" altLang="zh-TW" sz="3200" dirty="0" smtClean="0"/>
              <a:t>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錢財帶給我們的試探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金钱会变成偶像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錢財會成為跟神敵對的勢力： </a:t>
            </a:r>
            <a:endParaRPr lang="en-US" altLang="zh-TW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太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24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zh-TW" altLang="en-US" sz="2800" dirty="0" smtClean="0"/>
              <a:t>「一個人不能事奉兩個主；不是惡這個、愛那個，就是重這個、輕那個。你們不能又事奉　神，又事奉瑪門（瑪門：財利的意思）。」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錢財帶給我們的試探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金钱会应许给人保障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路加福音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16-21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en-US" altLang="zh-TW" b="1" dirty="0" smtClean="0"/>
              <a:t>12:16</a:t>
            </a:r>
            <a:r>
              <a:rPr lang="zh-TW" altLang="en-US" dirty="0" smtClean="0"/>
              <a:t> 就用比喻對他們說：「有一個財主田產豐盛；</a:t>
            </a:r>
            <a:br>
              <a:rPr lang="zh-TW" altLang="en-US" dirty="0" smtClean="0"/>
            </a:br>
            <a:r>
              <a:rPr lang="en-US" altLang="zh-TW" b="1" dirty="0" smtClean="0"/>
              <a:t>12:17</a:t>
            </a:r>
            <a:r>
              <a:rPr lang="zh-TW" altLang="en-US" dirty="0" smtClean="0"/>
              <a:t> 自己心裡思想說：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我的出產沒有地方收藏，怎麼辦呢？</a:t>
            </a:r>
            <a:r>
              <a:rPr lang="en-US" altLang="zh-TW" dirty="0" smtClean="0"/>
              <a:t>』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b="1" dirty="0" smtClean="0"/>
              <a:t>12:18</a:t>
            </a:r>
            <a:r>
              <a:rPr lang="zh-TW" altLang="en-US" dirty="0" smtClean="0"/>
              <a:t> 又說：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我要這麼辦：要把我的倉房拆了，另蓋更大的，在那裡好收藏我一切的糧食和財物，</a:t>
            </a:r>
            <a:br>
              <a:rPr lang="zh-TW" altLang="en-US" dirty="0" smtClean="0"/>
            </a:br>
            <a:r>
              <a:rPr lang="en-US" altLang="zh-TW" b="1" dirty="0" smtClean="0"/>
              <a:t>12:19</a:t>
            </a:r>
            <a:r>
              <a:rPr lang="zh-TW" altLang="en-US" dirty="0" smtClean="0"/>
              <a:t> 然後要對我的靈魂說：靈魂哪，你有許多財物積存，可作多年的費用，只管安安逸逸地吃喝快樂吧！</a:t>
            </a:r>
            <a:r>
              <a:rPr lang="en-US" altLang="zh-TW" dirty="0" smtClean="0"/>
              <a:t>』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b="1" dirty="0" smtClean="0"/>
              <a:t>12:20</a:t>
            </a:r>
            <a:r>
              <a:rPr lang="zh-TW" altLang="en-US" dirty="0" smtClean="0"/>
              <a:t> 　神卻對他說：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無知的人哪，今夜必要你的靈魂；你所預備的要歸誰呢？</a:t>
            </a:r>
            <a:r>
              <a:rPr lang="en-US" altLang="zh-TW" dirty="0" smtClean="0"/>
              <a:t>』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b="1" dirty="0" smtClean="0"/>
              <a:t>12:21</a:t>
            </a:r>
            <a:r>
              <a:rPr lang="zh-TW" altLang="en-US" dirty="0" smtClean="0"/>
              <a:t> 凡為自己積財，在　神面前卻不富足的，也是這樣。」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錢財帶給我們的試探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錢財會吸住人的心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：</a:t>
            </a:r>
            <a:endParaRPr lang="en-US" altLang="zh-TW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太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六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21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/>
              <a:t> </a:t>
            </a:r>
            <a:r>
              <a:rPr lang="zh-TW" altLang="en-US" sz="2800" dirty="0" smtClean="0"/>
              <a:t> 因為你的財寶在哪裡，你的心也在那裡</a:t>
            </a:r>
            <a:r>
              <a:rPr lang="zh-TW" altLang="en-US" sz="2800" dirty="0" smtClean="0"/>
              <a:t>。」</a:t>
            </a:r>
            <a:endParaRPr lang="en-US" altLang="zh-TW" sz="2800" dirty="0" smtClean="0"/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金钱会生出一种永远得不到满足的欲望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 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金钱会佔據你的生命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zh-CN" altLang="en-US" dirty="0" smtClean="0"/>
              <a:t>如何面對</a:t>
            </a:r>
            <a:r>
              <a:rPr lang="zh-CN" altLang="en-US" dirty="0" smtClean="0"/>
              <a:t>貧與富</a:t>
            </a:r>
            <a:r>
              <a:rPr lang="en-US" altLang="zh-CN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/>
              <a:t>如何面對貧富是雅各書詳細討論的主題</a:t>
            </a:r>
            <a:r>
              <a:rPr lang="en-US" altLang="zh-CN" sz="2800" dirty="0" smtClean="0"/>
              <a:t>﹐</a:t>
            </a:r>
          </a:p>
          <a:p>
            <a:pPr lvl="0"/>
            <a:r>
              <a:rPr lang="zh-CN" altLang="en-US" sz="2800" dirty="0" smtClean="0"/>
              <a:t>例</a:t>
            </a:r>
            <a:r>
              <a:rPr lang="zh-CN" altLang="en-US" sz="2800" dirty="0" smtClean="0"/>
              <a:t>如貧與富</a:t>
            </a:r>
            <a:r>
              <a:rPr lang="en-CA" sz="2800" dirty="0" smtClean="0"/>
              <a:t>(1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9-11)</a:t>
            </a:r>
            <a:r>
              <a:rPr lang="en-US" altLang="zh-CN" sz="2800" dirty="0" smtClean="0"/>
              <a:t>﹐</a:t>
            </a:r>
          </a:p>
          <a:p>
            <a:pPr lvl="0"/>
            <a:r>
              <a:rPr lang="zh-CN" altLang="en-US" sz="2800" dirty="0" smtClean="0"/>
              <a:t>照</a:t>
            </a:r>
            <a:r>
              <a:rPr lang="zh-CN" altLang="en-US" sz="2800" dirty="0" smtClean="0"/>
              <a:t>顧孤兒寡婦</a:t>
            </a:r>
            <a:r>
              <a:rPr lang="en-CA" sz="2800" dirty="0" smtClean="0"/>
              <a:t>(1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27)</a:t>
            </a:r>
            <a:r>
              <a:rPr lang="en-US" altLang="zh-CN" sz="2800" dirty="0" smtClean="0"/>
              <a:t>﹐</a:t>
            </a:r>
          </a:p>
          <a:p>
            <a:pPr lvl="0"/>
            <a:r>
              <a:rPr lang="zh-CN" altLang="en-US" sz="2800" dirty="0" smtClean="0"/>
              <a:t>不</a:t>
            </a:r>
            <a:r>
              <a:rPr lang="zh-CN" altLang="en-US" sz="2800" dirty="0" smtClean="0"/>
              <a:t>要歧視窮人討好富人</a:t>
            </a:r>
            <a:r>
              <a:rPr lang="en-CA" sz="2800" dirty="0" smtClean="0"/>
              <a:t>(2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1-13)</a:t>
            </a:r>
            <a:r>
              <a:rPr lang="en-US" altLang="zh-CN" sz="2800" dirty="0" smtClean="0"/>
              <a:t>﹐</a:t>
            </a:r>
          </a:p>
          <a:p>
            <a:pPr lvl="0"/>
            <a:r>
              <a:rPr lang="zh-CN" altLang="en-US" sz="2800" dirty="0" smtClean="0"/>
              <a:t>要</a:t>
            </a:r>
            <a:r>
              <a:rPr lang="zh-CN" altLang="en-US" sz="2800" dirty="0" smtClean="0"/>
              <a:t>供給有需要的人</a:t>
            </a:r>
            <a:r>
              <a:rPr lang="en-CA" sz="2800" dirty="0" smtClean="0"/>
              <a:t>(2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15-16)</a:t>
            </a:r>
            <a:r>
              <a:rPr lang="en-US" altLang="zh-CN" sz="2800" dirty="0" smtClean="0"/>
              <a:t>﹐</a:t>
            </a:r>
          </a:p>
          <a:p>
            <a:pPr lvl="0"/>
            <a:r>
              <a:rPr lang="zh-CN" altLang="en-US" sz="2800" dirty="0" smtClean="0"/>
              <a:t>責</a:t>
            </a:r>
            <a:r>
              <a:rPr lang="zh-CN" altLang="en-US" sz="2800" dirty="0" smtClean="0"/>
              <a:t>備只顧賺錢的人</a:t>
            </a:r>
            <a:r>
              <a:rPr lang="en-CA" sz="2800" dirty="0" smtClean="0"/>
              <a:t>(4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13-17)</a:t>
            </a:r>
            <a:r>
              <a:rPr lang="en-US" altLang="zh-CN" sz="2800" dirty="0" smtClean="0"/>
              <a:t>﹐</a:t>
            </a:r>
          </a:p>
          <a:p>
            <a:pPr lvl="0"/>
            <a:r>
              <a:rPr lang="zh-CN" altLang="en-US" sz="2800" dirty="0" smtClean="0"/>
              <a:t>責</a:t>
            </a:r>
            <a:r>
              <a:rPr lang="zh-CN" altLang="en-US" sz="2800" dirty="0" smtClean="0"/>
              <a:t>備沒有良心的富人</a:t>
            </a:r>
            <a:r>
              <a:rPr lang="en-CA" sz="2800" dirty="0" smtClean="0"/>
              <a:t>(5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1-6)</a:t>
            </a:r>
            <a:r>
              <a:rPr lang="zh-CN" altLang="en-US" sz="2800" dirty="0" smtClean="0"/>
              <a:t>。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錢財帶給我們的試探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PMingLiU" pitchFamily="18" charset="-120"/>
                <a:ea typeface="PMingLiU" pitchFamily="18" charset="-120"/>
              </a:rPr>
              <a:t>錢財會引誘人離開真道： </a:t>
            </a:r>
            <a:endParaRPr lang="en-US" altLang="zh-CN" sz="3200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    提前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32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3200" dirty="0" smtClean="0">
                <a:latin typeface="PMingLiU" pitchFamily="18" charset="-120"/>
                <a:ea typeface="PMingLiU" pitchFamily="18" charset="-120"/>
              </a:rPr>
              <a:t> 貪財是萬惡之根。有人貪戀錢財，就被引誘離了真道，用許多愁苦把自己刺透了。</a:t>
            </a:r>
            <a:r>
              <a:rPr lang="en-US" altLang="zh-TW" sz="3200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3200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錢財帶給我們的試探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金钱会生出对穷人的蔑视 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1-6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TW" b="1" dirty="0" smtClean="0"/>
              <a:t>    2:1</a:t>
            </a:r>
            <a:r>
              <a:rPr lang="zh-TW" altLang="en-US" dirty="0" smtClean="0"/>
              <a:t> 我的弟兄們，你們信奉我們榮耀的主耶穌基督，便不可按著外貌待人。</a:t>
            </a:r>
            <a:br>
              <a:rPr lang="zh-TW" altLang="en-US" dirty="0" smtClean="0"/>
            </a:br>
            <a:r>
              <a:rPr lang="en-US" altLang="zh-TW" b="1" dirty="0" smtClean="0"/>
              <a:t>2:2</a:t>
            </a:r>
            <a:r>
              <a:rPr lang="zh-TW" altLang="en-US" dirty="0" smtClean="0"/>
              <a:t> 若有一個人帶著金戒指，穿著華美衣服，進你們的會堂去；又有一個窮人穿著骯髒衣服也進去；</a:t>
            </a:r>
            <a:br>
              <a:rPr lang="zh-TW" altLang="en-US" dirty="0" smtClean="0"/>
            </a:br>
            <a:r>
              <a:rPr lang="en-US" altLang="zh-TW" b="1" dirty="0" smtClean="0"/>
              <a:t>2:3</a:t>
            </a:r>
            <a:r>
              <a:rPr lang="zh-TW" altLang="en-US" dirty="0" smtClean="0"/>
              <a:t> 你們就重看那穿華美衣服的人，說：「請坐在這好位上」；又對那窮人說：「你站在那裡」，或「坐在我腳凳下邊。」</a:t>
            </a:r>
            <a:br>
              <a:rPr lang="zh-TW" altLang="en-US" dirty="0" smtClean="0"/>
            </a:br>
            <a:r>
              <a:rPr lang="en-US" altLang="zh-TW" b="1" dirty="0" smtClean="0"/>
              <a:t>2:4</a:t>
            </a:r>
            <a:r>
              <a:rPr lang="zh-TW" altLang="en-US" dirty="0" smtClean="0"/>
              <a:t> 這豈不是你們偏心待人，用惡意斷定人嗎？</a:t>
            </a:r>
            <a:br>
              <a:rPr lang="zh-TW" altLang="en-US" dirty="0" smtClean="0"/>
            </a:br>
            <a:r>
              <a:rPr lang="en-US" altLang="zh-TW" b="1" dirty="0" smtClean="0"/>
              <a:t>2:5</a:t>
            </a:r>
            <a:r>
              <a:rPr lang="zh-TW" altLang="en-US" dirty="0" smtClean="0"/>
              <a:t> 我親愛的弟兄們，請聽，　神豈不是揀選了世上的貧窮人，叫他們在信上富足，並承受他所應許給那些愛他之人的國嗎？</a:t>
            </a:r>
            <a:br>
              <a:rPr lang="zh-TW" altLang="en-US" dirty="0" smtClean="0"/>
            </a:br>
            <a:r>
              <a:rPr lang="en-US" altLang="zh-TW" b="1" dirty="0" smtClean="0"/>
              <a:t>2:6</a:t>
            </a:r>
            <a:r>
              <a:rPr lang="zh-TW" altLang="en-US" dirty="0" smtClean="0"/>
              <a:t> 你們反倒羞辱貧窮人。那富足人豈不是欺壓你們、拉你們到公堂去嗎？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當積財在天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dirty="0" smtClean="0"/>
              <a:t>太</a:t>
            </a:r>
            <a:r>
              <a:rPr lang="en-CA" sz="2800" dirty="0" smtClean="0"/>
              <a:t>6</a:t>
            </a:r>
            <a:r>
              <a:rPr lang="en-US" altLang="zh-CN" sz="2800" dirty="0" smtClean="0"/>
              <a:t>﹕</a:t>
            </a:r>
            <a:r>
              <a:rPr lang="en-CA" sz="2800" dirty="0" smtClean="0"/>
              <a:t>19-24</a:t>
            </a:r>
            <a:endParaRPr lang="en-US" sz="2800" dirty="0" smtClean="0"/>
          </a:p>
          <a:p>
            <a:r>
              <a:rPr lang="en-US" altLang="zh-TW" sz="2800" b="1" dirty="0" smtClean="0"/>
              <a:t>6:19</a:t>
            </a:r>
            <a:r>
              <a:rPr lang="zh-TW" altLang="en-US" sz="2800" dirty="0" smtClean="0"/>
              <a:t> 「不要為自己積攢財寶在地上；地上有蟲子咬，能銹壞，也有賊挖窟窿來偷。</a:t>
            </a:r>
            <a:br>
              <a:rPr lang="zh-TW" altLang="en-US" sz="2800" dirty="0" smtClean="0"/>
            </a:br>
            <a:r>
              <a:rPr lang="en-US" altLang="zh-TW" sz="2800" b="1" dirty="0" smtClean="0"/>
              <a:t>6:20</a:t>
            </a:r>
            <a:r>
              <a:rPr lang="zh-TW" altLang="en-US" sz="2800" dirty="0" smtClean="0"/>
              <a:t> 只要積攢財寶在天上；天上沒有蟲子咬，不能銹壞，也沒有賊挖窟窿來偷。</a:t>
            </a:r>
            <a:br>
              <a:rPr lang="zh-TW" altLang="en-US" sz="2800" dirty="0" smtClean="0"/>
            </a:br>
            <a:r>
              <a:rPr lang="en-US" altLang="zh-TW" sz="2800" b="1" dirty="0" smtClean="0"/>
              <a:t>6:21</a:t>
            </a:r>
            <a:r>
              <a:rPr lang="zh-TW" altLang="en-US" sz="2800" dirty="0" smtClean="0"/>
              <a:t> 因為你的財寶在哪裡，你的心也在那裡</a:t>
            </a:r>
            <a:r>
              <a:rPr lang="zh-TW" altLang="en-US" sz="2800" dirty="0" smtClean="0"/>
              <a:t>。」</a:t>
            </a:r>
            <a:endParaRPr lang="en-US" altLang="zh-TW" sz="2800" dirty="0" smtClean="0"/>
          </a:p>
          <a:p>
            <a:pPr lvl="0"/>
            <a:r>
              <a:rPr lang="zh-TW" altLang="en-US" sz="2800" dirty="0" smtClean="0"/>
              <a:t>積財在天的含義</a:t>
            </a:r>
            <a:r>
              <a:rPr lang="en-US" altLang="zh-TW" sz="2800" dirty="0" smtClean="0"/>
              <a:t>﹕</a:t>
            </a:r>
            <a:r>
              <a:rPr lang="zh-TW" altLang="en-US" sz="2800" b="1" u="sng" dirty="0" smtClean="0"/>
              <a:t>按照神的要求去使用</a:t>
            </a:r>
            <a:r>
              <a:rPr lang="en-US" altLang="zh-TW" sz="2800" b="1" u="sng" dirty="0" smtClean="0"/>
              <a:t>﹑</a:t>
            </a:r>
            <a:r>
              <a:rPr lang="zh-TW" altLang="en-US" sz="2800" b="1" u="sng" dirty="0" smtClean="0"/>
              <a:t>管理錢財</a:t>
            </a:r>
            <a:r>
              <a:rPr lang="en-US" altLang="zh-TW" sz="2800" b="1" u="sng" dirty="0" smtClean="0"/>
              <a:t>﹐</a:t>
            </a:r>
            <a:r>
              <a:rPr lang="zh-TW" altLang="en-US" sz="2800" b="1" u="sng" dirty="0" smtClean="0"/>
              <a:t>將錢財用在神的工作上</a:t>
            </a:r>
            <a:r>
              <a:rPr lang="zh-TW" altLang="en-US" sz="2800" dirty="0" smtClean="0"/>
              <a:t>。</a:t>
            </a:r>
            <a:r>
              <a:rPr lang="zh-CN" altLang="en-US" sz="2800" dirty="0" smtClean="0"/>
              <a:t>並不是因为你工作赚得收入，你就有权利支配</a:t>
            </a:r>
            <a:r>
              <a:rPr lang="en-US" altLang="zh-CN" sz="2800" dirty="0" smtClean="0"/>
              <a:t>﹐</a:t>
            </a:r>
            <a:r>
              <a:rPr lang="zh-CN" altLang="en-US" sz="2800" dirty="0" smtClean="0"/>
              <a:t>隨便把它花在自己身上。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誰是“財主</a:t>
            </a:r>
            <a:r>
              <a:rPr lang="en-US" dirty="0" smtClean="0"/>
              <a:t>”﹖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誰是馬</a:t>
            </a:r>
            <a:r>
              <a:rPr lang="zh-CN" altLang="en-US" dirty="0" smtClean="0"/>
              <a:t>太福音</a:t>
            </a:r>
            <a:r>
              <a:rPr lang="en-CA" dirty="0" smtClean="0"/>
              <a:t>19</a:t>
            </a:r>
            <a:r>
              <a:rPr lang="en-US" altLang="zh-CN" dirty="0" smtClean="0"/>
              <a:t>﹕</a:t>
            </a:r>
            <a:r>
              <a:rPr lang="en-CA" dirty="0" smtClean="0"/>
              <a:t>23-24</a:t>
            </a:r>
            <a:r>
              <a:rPr lang="zh-CN" altLang="en-US" dirty="0" smtClean="0"/>
              <a:t>節中所指的財主</a:t>
            </a:r>
            <a:r>
              <a:rPr lang="en-US" altLang="zh-CN" dirty="0" smtClean="0"/>
              <a:t>﹖</a:t>
            </a:r>
          </a:p>
          <a:p>
            <a:pPr lvl="0"/>
            <a:endParaRPr lang="en-US" dirty="0" smtClean="0"/>
          </a:p>
          <a:p>
            <a:r>
              <a:rPr lang="en-US" altLang="zh-TW" b="1" dirty="0" smtClean="0"/>
              <a:t>19:23</a:t>
            </a:r>
            <a:r>
              <a:rPr lang="zh-TW" altLang="en-US" dirty="0" smtClean="0"/>
              <a:t> 耶穌對門徒說：「我實在告訴你們，財主進天國是難的。</a:t>
            </a:r>
            <a:br>
              <a:rPr lang="zh-TW" altLang="en-US" dirty="0" smtClean="0"/>
            </a:br>
            <a:r>
              <a:rPr lang="en-US" altLang="zh-TW" b="1" dirty="0" smtClean="0"/>
              <a:t>19:24</a:t>
            </a:r>
            <a:r>
              <a:rPr lang="zh-TW" altLang="en-US" smtClean="0"/>
              <a:t> 我又告訴你們，駱駝穿過針的眼，比財主進　神的國還容易呢！」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如何面對貧與富</a:t>
            </a:r>
            <a:r>
              <a:rPr lang="en-US" altLang="zh-CN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雅各書的中心主題是信心與行為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而信心成長道路上的考驗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離不開如何面對貧富這個重要的方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面。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如何面對貧與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富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這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是每個基督徒在地上客旅生活中必須學習的功課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如何面對貧與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富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US" altLang="zh-CN" sz="2800" dirty="0" err="1" smtClean="0">
                <a:latin typeface="PMingLiU" pitchFamily="18" charset="-120"/>
                <a:ea typeface="PMingLiU" pitchFamily="18" charset="-120"/>
              </a:rPr>
              <a:t>也是我們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信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心成長的過程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中時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常軟弱跌倒的地方。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MingLiU" pitchFamily="18" charset="-120"/>
                <a:ea typeface="PMingLiU" pitchFamily="18" charset="-120"/>
              </a:rPr>
              <a:t>雅各書12﹕9-11</a:t>
            </a:r>
            <a:endParaRPr lang="en-US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800" b="1" dirty="0" smtClean="0">
                <a:latin typeface="+mj-ea"/>
                <a:ea typeface="+mj-ea"/>
              </a:rPr>
              <a:t>1:9</a:t>
            </a:r>
            <a:r>
              <a:rPr lang="zh-TW" altLang="en-US" sz="2800" dirty="0" smtClean="0">
                <a:latin typeface="+mj-ea"/>
                <a:ea typeface="+mj-ea"/>
              </a:rPr>
              <a:t> 卑微的弟兄升高，就該喜樂；</a:t>
            </a:r>
            <a:br>
              <a:rPr lang="zh-TW" altLang="en-US" sz="2800" dirty="0" smtClean="0">
                <a:latin typeface="+mj-ea"/>
                <a:ea typeface="+mj-ea"/>
              </a:rPr>
            </a:br>
            <a:r>
              <a:rPr lang="en-US" altLang="zh-TW" sz="2800" b="1" dirty="0" smtClean="0">
                <a:latin typeface="+mj-ea"/>
                <a:ea typeface="+mj-ea"/>
              </a:rPr>
              <a:t>1:10</a:t>
            </a:r>
            <a:r>
              <a:rPr lang="zh-TW" altLang="en-US" sz="2800" dirty="0" smtClean="0">
                <a:latin typeface="+mj-ea"/>
                <a:ea typeface="+mj-ea"/>
              </a:rPr>
              <a:t> 富足的降卑，也該如此；因為他必要過去，如同草上的花一樣。</a:t>
            </a:r>
            <a:br>
              <a:rPr lang="zh-TW" altLang="en-US" sz="2800" dirty="0" smtClean="0">
                <a:latin typeface="+mj-ea"/>
                <a:ea typeface="+mj-ea"/>
              </a:rPr>
            </a:br>
            <a:r>
              <a:rPr lang="en-US" altLang="zh-TW" sz="2800" b="1" dirty="0" smtClean="0">
                <a:latin typeface="+mj-ea"/>
                <a:ea typeface="+mj-ea"/>
              </a:rPr>
              <a:t>1:11</a:t>
            </a:r>
            <a:r>
              <a:rPr lang="zh-TW" altLang="en-US" sz="2800" dirty="0" smtClean="0">
                <a:latin typeface="+mj-ea"/>
                <a:ea typeface="+mj-ea"/>
              </a:rPr>
              <a:t> 太陽出來，熱風颳起，草就枯乾，花也凋謝，美容就消沒了；那富足的人，在他所行的事上也要這樣衰殘。</a:t>
            </a:r>
            <a:endParaRPr 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如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何面對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卑微的昇高”和“富足的降卑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”﹖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 lvl="0"/>
            <a:endParaRPr lang="en-US" altLang="zh-CN" dirty="0" smtClean="0"/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各此處經文所說的“卑微”和“富足”所指是物質金錢方面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卑微”的含義是貧窮。“昇高”和“降卑”是指物質金錢財富方面的增加和減少。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雅各勸勉我們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無論是貧窮者轉為富足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還是富足者轉為貧窮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都當以喜樂的心去面對。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如何面對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卑微的昇高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”</a:t>
            </a:r>
            <a:r>
              <a:rPr lang="en-US" altLang="zh-CN" sz="3200" b="1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smtClean="0">
                <a:latin typeface="+mj-ea"/>
                <a:ea typeface="+mj-ea"/>
              </a:rPr>
              <a:t>1:9</a:t>
            </a:r>
            <a:r>
              <a:rPr lang="zh-TW" altLang="en-US" sz="2800" dirty="0" smtClean="0">
                <a:latin typeface="+mj-ea"/>
                <a:ea typeface="+mj-ea"/>
              </a:rPr>
              <a:t> 卑微的弟兄升高，就該喜樂</a:t>
            </a:r>
            <a:r>
              <a:rPr lang="zh-TW" altLang="en-US" sz="2800" dirty="0" smtClean="0">
                <a:latin typeface="+mj-ea"/>
                <a:ea typeface="+mj-ea"/>
              </a:rPr>
              <a:t>；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CN" altLang="en-US" sz="2800" dirty="0" smtClean="0">
                <a:latin typeface="+mj-ea"/>
                <a:ea typeface="+mj-ea"/>
              </a:rPr>
              <a:t>從人</a:t>
            </a:r>
            <a:r>
              <a:rPr lang="zh-CN" altLang="en-US" sz="2800" dirty="0" smtClean="0">
                <a:latin typeface="+mj-ea"/>
                <a:ea typeface="+mj-ea"/>
              </a:rPr>
              <a:t>的心態來講</a:t>
            </a:r>
            <a:r>
              <a:rPr lang="en-US" altLang="zh-CN" sz="2800" dirty="0" smtClean="0">
                <a:latin typeface="+mj-ea"/>
                <a:ea typeface="+mj-ea"/>
              </a:rPr>
              <a:t>﹐</a:t>
            </a:r>
            <a:r>
              <a:rPr lang="zh-CN" altLang="en-US" sz="2800" dirty="0" smtClean="0">
                <a:latin typeface="+mj-ea"/>
                <a:ea typeface="+mj-ea"/>
              </a:rPr>
              <a:t>貧窮者轉為富足</a:t>
            </a:r>
            <a:r>
              <a:rPr lang="en-US" altLang="zh-CN" sz="2800" dirty="0" smtClean="0">
                <a:latin typeface="+mj-ea"/>
                <a:ea typeface="+mj-ea"/>
              </a:rPr>
              <a:t>﹐</a:t>
            </a:r>
            <a:r>
              <a:rPr lang="zh-CN" altLang="en-US" sz="2800" dirty="0" smtClean="0">
                <a:latin typeface="+mj-ea"/>
                <a:ea typeface="+mj-ea"/>
              </a:rPr>
              <a:t>確實會大</a:t>
            </a:r>
            <a:r>
              <a:rPr lang="zh-CN" altLang="en-US" sz="2800" dirty="0" smtClean="0">
                <a:latin typeface="+mj-ea"/>
                <a:ea typeface="+mj-ea"/>
              </a:rPr>
              <a:t>大地喜</a:t>
            </a:r>
            <a:r>
              <a:rPr lang="zh-CN" altLang="en-US" sz="2800" dirty="0" smtClean="0">
                <a:latin typeface="+mj-ea"/>
                <a:ea typeface="+mj-ea"/>
              </a:rPr>
              <a:t>樂。</a:t>
            </a:r>
            <a:endParaRPr lang="en-US" altLang="zh-CN" sz="2800" dirty="0" smtClean="0">
              <a:latin typeface="+mj-ea"/>
              <a:ea typeface="+mj-ea"/>
            </a:endParaRPr>
          </a:p>
          <a:p>
            <a:r>
              <a:rPr lang="en-US" sz="2800" dirty="0" err="1" smtClean="0">
                <a:latin typeface="+mj-ea"/>
                <a:ea typeface="+mj-ea"/>
              </a:rPr>
              <a:t>但雅各這裡所教導的“喜樂”與我們一般的理解有所不同</a:t>
            </a:r>
            <a:r>
              <a:rPr lang="en-US" sz="2800" dirty="0" smtClean="0">
                <a:latin typeface="+mj-ea"/>
                <a:ea typeface="+mj-ea"/>
              </a:rPr>
              <a:t>。</a:t>
            </a:r>
            <a:endParaRPr 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如何面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對“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富足的降卑</a:t>
            </a:r>
            <a:r>
              <a:rPr lang="en-CA" sz="3200" b="1" dirty="0" smtClean="0">
                <a:latin typeface="PMingLiU" pitchFamily="18" charset="-120"/>
                <a:ea typeface="PMingLiU" pitchFamily="18" charset="-120"/>
              </a:rPr>
              <a:t>”﹖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800" b="1" dirty="0" smtClean="0">
                <a:latin typeface="+mj-ea"/>
                <a:ea typeface="+mj-ea"/>
              </a:rPr>
              <a:t>1:10</a:t>
            </a:r>
            <a:r>
              <a:rPr lang="zh-TW" altLang="en-US" sz="2800" dirty="0" smtClean="0">
                <a:latin typeface="+mj-ea"/>
                <a:ea typeface="+mj-ea"/>
              </a:rPr>
              <a:t> 富足的降卑，也該如</a:t>
            </a:r>
            <a:r>
              <a:rPr lang="zh-TW" altLang="en-US" sz="2800" dirty="0" smtClean="0">
                <a:latin typeface="+mj-ea"/>
                <a:ea typeface="+mj-ea"/>
              </a:rPr>
              <a:t>此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en-US" altLang="zh-TW" sz="2800" dirty="0" err="1" smtClean="0">
                <a:latin typeface="+mj-ea"/>
                <a:ea typeface="+mj-ea"/>
              </a:rPr>
              <a:t>喜樂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；</a:t>
            </a:r>
            <a:r>
              <a:rPr lang="zh-TW" altLang="en-US" sz="2800" dirty="0" smtClean="0">
                <a:latin typeface="+mj-ea"/>
                <a:ea typeface="+mj-ea"/>
              </a:rPr>
              <a:t>因為他必要過去，如同草上的花一樣。</a:t>
            </a:r>
            <a:br>
              <a:rPr lang="zh-TW" altLang="en-US" sz="2800" dirty="0" smtClean="0">
                <a:latin typeface="+mj-ea"/>
                <a:ea typeface="+mj-ea"/>
              </a:rPr>
            </a:br>
            <a:r>
              <a:rPr lang="en-US" altLang="zh-TW" sz="2800" b="1" dirty="0" smtClean="0">
                <a:latin typeface="+mj-ea"/>
                <a:ea typeface="+mj-ea"/>
              </a:rPr>
              <a:t>1:11</a:t>
            </a:r>
            <a:r>
              <a:rPr lang="zh-TW" altLang="en-US" sz="2800" dirty="0" smtClean="0">
                <a:latin typeface="+mj-ea"/>
                <a:ea typeface="+mj-ea"/>
              </a:rPr>
              <a:t> 太陽出來，熱風颳起，草就枯乾，花也凋謝，美容就消沒了；那富足的人，在他所行的事上也要這樣衰殘。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zh-CN" altLang="en-US" sz="2800" dirty="0" smtClean="0">
                <a:latin typeface="+mj-ea"/>
                <a:ea typeface="+mj-ea"/>
              </a:rPr>
              <a:t>富</a:t>
            </a:r>
            <a:r>
              <a:rPr lang="zh-CN" altLang="en-US" sz="2800" dirty="0" smtClean="0">
                <a:latin typeface="+mj-ea"/>
                <a:ea typeface="+mj-ea"/>
              </a:rPr>
              <a:t>足者因各種原因轉為貧窮</a:t>
            </a:r>
            <a:r>
              <a:rPr lang="en-US" altLang="zh-CN" sz="2800" dirty="0" smtClean="0">
                <a:latin typeface="+mj-ea"/>
                <a:ea typeface="+mj-ea"/>
              </a:rPr>
              <a:t>﹐</a:t>
            </a:r>
            <a:r>
              <a:rPr lang="zh-CN" altLang="en-US" sz="2800" dirty="0" smtClean="0">
                <a:latin typeface="+mj-ea"/>
                <a:ea typeface="+mj-ea"/>
              </a:rPr>
              <a:t>真的能夠喜樂嗎</a:t>
            </a:r>
            <a:r>
              <a:rPr lang="en-US" altLang="zh-CN" sz="2800" dirty="0" smtClean="0">
                <a:latin typeface="+mj-ea"/>
                <a:ea typeface="+mj-ea"/>
              </a:rPr>
              <a:t>﹖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zh-CN" altLang="en-US" sz="2800" dirty="0" smtClean="0">
                <a:latin typeface="+mj-ea"/>
                <a:ea typeface="+mj-ea"/>
              </a:rPr>
              <a:t>雅</a:t>
            </a:r>
            <a:r>
              <a:rPr lang="zh-CN" altLang="en-US" sz="2800" dirty="0" smtClean="0">
                <a:latin typeface="+mj-ea"/>
                <a:ea typeface="+mj-ea"/>
              </a:rPr>
              <a:t>各</a:t>
            </a:r>
            <a:r>
              <a:rPr lang="en-CA" sz="2800" dirty="0" smtClean="0">
                <a:latin typeface="+mj-ea"/>
                <a:ea typeface="+mj-ea"/>
              </a:rPr>
              <a:t>1</a:t>
            </a:r>
            <a:r>
              <a:rPr lang="en-US" altLang="zh-CN" sz="2800" dirty="0" smtClean="0">
                <a:latin typeface="+mj-ea"/>
                <a:ea typeface="+mj-ea"/>
              </a:rPr>
              <a:t>﹕</a:t>
            </a:r>
            <a:r>
              <a:rPr lang="en-CA" sz="2800" dirty="0" smtClean="0">
                <a:latin typeface="+mj-ea"/>
                <a:ea typeface="+mj-ea"/>
              </a:rPr>
              <a:t>10-11</a:t>
            </a:r>
            <a:r>
              <a:rPr lang="zh-CN" altLang="en-US" sz="2800" dirty="0" smtClean="0">
                <a:latin typeface="+mj-ea"/>
                <a:ea typeface="+mj-ea"/>
              </a:rPr>
              <a:t>這裡的</a:t>
            </a:r>
            <a:r>
              <a:rPr lang="zh-CN" altLang="en-US" sz="2800" dirty="0" smtClean="0">
                <a:latin typeface="+mj-ea"/>
                <a:ea typeface="+mj-ea"/>
              </a:rPr>
              <a:t>教</a:t>
            </a:r>
            <a:r>
              <a:rPr lang="zh-CN" altLang="en-US" sz="2800" dirty="0" smtClean="0">
                <a:latin typeface="+mj-ea"/>
                <a:ea typeface="+mj-ea"/>
              </a:rPr>
              <a:t>導</a:t>
            </a:r>
            <a:r>
              <a:rPr lang="en-US" altLang="zh-CN" sz="2800" dirty="0" smtClean="0">
                <a:latin typeface="+mj-ea"/>
                <a:ea typeface="+mj-ea"/>
              </a:rPr>
              <a:t>﹔“</a:t>
            </a:r>
            <a:r>
              <a:rPr lang="zh-CN" altLang="en-US" sz="2800" dirty="0" smtClean="0">
                <a:latin typeface="+mj-ea"/>
                <a:ea typeface="+mj-ea"/>
              </a:rPr>
              <a:t>草上花的比喻”所指是人生命的短暫</a:t>
            </a:r>
            <a:r>
              <a:rPr lang="en-US" altLang="zh-CN" sz="2800" dirty="0" smtClean="0">
                <a:latin typeface="+mj-ea"/>
                <a:ea typeface="+mj-ea"/>
              </a:rPr>
              <a:t>﹐</a:t>
            </a:r>
            <a:r>
              <a:rPr lang="zh-CN" altLang="en-US" sz="2800" dirty="0" smtClean="0">
                <a:latin typeface="+mj-ea"/>
                <a:ea typeface="+mj-ea"/>
              </a:rPr>
              <a:t>轉眼成空。</a:t>
            </a:r>
            <a:endParaRPr lang="en-US" sz="2800" dirty="0" smtClean="0">
              <a:latin typeface="+mj-ea"/>
              <a:ea typeface="+mj-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主耶穌的教導</a:t>
            </a:r>
            <a:r>
              <a:rPr lang="en-US" altLang="zh-CN" dirty="0" smtClean="0"/>
              <a:t>﹕</a:t>
            </a:r>
            <a:r>
              <a:rPr lang="zh-CN" altLang="en-US" dirty="0" smtClean="0"/>
              <a:t>人不能掌管自己的生命</a:t>
            </a:r>
            <a:r>
              <a:rPr lang="en-US" altLang="zh-CN" dirty="0" smtClean="0"/>
              <a:t>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路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加福音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16-21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12:16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 就用比喻對他們說：「有一個財主田產豐盛；</a:t>
            </a:r>
            <a:br>
              <a:rPr lang="zh-TW" altLang="en-US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12:17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 自己心裡思想說：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我的出產沒有地方收藏，怎麼辦呢？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12:18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 又說：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我要這麼辦：要把我的倉房拆了，另蓋更大的，在那裡好收藏我一切的糧食和財物，</a:t>
            </a:r>
            <a:br>
              <a:rPr lang="zh-TW" altLang="en-US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12:19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 然後要對我的靈魂說：靈魂哪，你有許多財物積存，可作多年的費用，只管安安逸逸地吃喝快樂吧！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12:20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 　神卻對他說：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無知的人哪，今夜必要你的靈魂；你所預備的要歸誰呢？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12:21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 凡為自己積財，在　神面前卻不富足的，也是這樣。」</a:t>
            </a:r>
            <a:endParaRPr lang="en-US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如何面對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卑微的昇高”和“富足的降卑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”﹖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貧窮和是富足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都是出於上帝的掌管和賜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福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箴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言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10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22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    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 耶和華所賜的福使人富足，並不加上憂慮。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申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8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17-18</a:t>
            </a:r>
          </a:p>
          <a:p>
            <a:pPr lvl="0">
              <a:buNone/>
            </a:pPr>
            <a:r>
              <a:rPr lang="en-CA" altLang="zh-TW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CA" altLang="zh-TW" sz="2800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8:17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 恐怕你心裡說：</a:t>
            </a:r>
            <a:r>
              <a:rPr lang="en-US" altLang="zh-TW" sz="2800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這貨財是我力量、我能力得來的。</a:t>
            </a:r>
            <a:r>
              <a:rPr lang="en-US" altLang="zh-TW" sz="2800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8:18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 你要記念耶和華─你的　神，因為得貨財的力量是他給你的，為要堅定他向你列祖起誓所立的約，像今日一樣。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1112</Words>
  <Application>Microsoft Office PowerPoint</Application>
  <PresentationFormat>On-screen Show (4:3)</PresentationFormat>
  <Paragraphs>89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信心的考驗﹕貧與富 </vt:lpstr>
      <vt:lpstr>如何面對貧與富﹖</vt:lpstr>
      <vt:lpstr>如何面對貧與富﹖</vt:lpstr>
      <vt:lpstr>雅各書12﹕9-11</vt:lpstr>
      <vt:lpstr>如何面對“卑微的昇高”和“富足的降卑”﹖</vt:lpstr>
      <vt:lpstr>如何面對“卑微的昇高”﹖</vt:lpstr>
      <vt:lpstr>如何面對“富足的降卑”﹖</vt:lpstr>
      <vt:lpstr>主耶穌的教導﹕人不能掌管自己的生命﹔</vt:lpstr>
      <vt:lpstr>如何面對“卑微的昇高”和“富足的降卑”﹖</vt:lpstr>
      <vt:lpstr>約伯的見證</vt:lpstr>
      <vt:lpstr>保羅的教導﹕</vt:lpstr>
      <vt:lpstr>我們的禱告</vt:lpstr>
      <vt:lpstr>基督徒當如何看待財富﹖</vt:lpstr>
      <vt:lpstr>基督徒當如何看待財富﹖</vt:lpstr>
      <vt:lpstr>基督徒當如何看待財富﹖</vt:lpstr>
      <vt:lpstr>基督徒的財富觀</vt:lpstr>
      <vt:lpstr>錢財帶給我們的試探﹕</vt:lpstr>
      <vt:lpstr>錢財帶給我們的試探﹕</vt:lpstr>
      <vt:lpstr>錢財帶給我們的試探﹕</vt:lpstr>
      <vt:lpstr>錢財帶給我們的試探﹕</vt:lpstr>
      <vt:lpstr>錢財帶給我們的試探﹕</vt:lpstr>
      <vt:lpstr>當積財在天﹕</vt:lpstr>
      <vt:lpstr>誰是“財主”﹖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信心的考驗﹕貧與富 </dc:title>
  <dc:creator>Li</dc:creator>
  <cp:lastModifiedBy>Li</cp:lastModifiedBy>
  <cp:revision>1</cp:revision>
  <dcterms:created xsi:type="dcterms:W3CDTF">2017-08-20T16:45:50Z</dcterms:created>
  <dcterms:modified xsi:type="dcterms:W3CDTF">2017-08-20T17:34:44Z</dcterms:modified>
</cp:coreProperties>
</file>