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2187A2E-66CB-432D-99C9-BE1ADAF7A26A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26BFC6-B2DB-47F4-99E9-AE52756663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1484784"/>
            <a:ext cx="6172200" cy="1894362"/>
          </a:xfrm>
        </p:spPr>
        <p:txBody>
          <a:bodyPr>
            <a:normAutofit/>
          </a:bodyPr>
          <a:lstStyle/>
          <a:p>
            <a:r>
              <a:rPr lang="zh-CN" altLang="en-US" sz="4400" dirty="0" smtClean="0">
                <a:latin typeface="DFKai-SB" pitchFamily="65" charset="-120"/>
                <a:ea typeface="DFKai-SB" pitchFamily="65" charset="-120"/>
              </a:rPr>
              <a:t>智慧的果子</a:t>
            </a:r>
            <a:endParaRPr lang="en-US" sz="44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3717032"/>
            <a:ext cx="6172200" cy="1371600"/>
          </a:xfrm>
        </p:spPr>
        <p:txBody>
          <a:bodyPr/>
          <a:lstStyle/>
          <a:p>
            <a:r>
              <a:rPr lang="zh-CN" altLang="en-US" sz="3200" dirty="0" smtClean="0">
                <a:latin typeface="DFKai-SB" pitchFamily="65" charset="-120"/>
                <a:ea typeface="DFKai-SB" pitchFamily="65" charset="-120"/>
              </a:rPr>
              <a:t>雅各</a:t>
            </a:r>
            <a:r>
              <a:rPr lang="zh-TW" altLang="en-US" sz="3200" dirty="0" smtClean="0">
                <a:latin typeface="DFKai-SB" pitchFamily="65" charset="-120"/>
                <a:ea typeface="DFKai-SB" pitchFamily="65" charset="-120"/>
              </a:rPr>
              <a:t>書</a:t>
            </a:r>
            <a:r>
              <a:rPr lang="en-CA" sz="3200" dirty="0" smtClean="0">
                <a:latin typeface="DFKai-SB" pitchFamily="65" charset="-120"/>
                <a:ea typeface="DFKai-SB" pitchFamily="65" charset="-120"/>
              </a:rPr>
              <a:t>3</a:t>
            </a:r>
            <a:r>
              <a:rPr lang="en-US" altLang="zh-TW" sz="3200" dirty="0" smtClean="0">
                <a:latin typeface="DFKai-SB" pitchFamily="65" charset="-120"/>
                <a:ea typeface="DFKai-SB" pitchFamily="65" charset="-120"/>
              </a:rPr>
              <a:t>﹕</a:t>
            </a:r>
            <a:r>
              <a:rPr lang="en-CA" sz="3200" dirty="0" smtClean="0">
                <a:latin typeface="DFKai-SB" pitchFamily="65" charset="-120"/>
                <a:ea typeface="DFKai-SB" pitchFamily="65" charset="-120"/>
              </a:rPr>
              <a:t>13-18</a:t>
            </a:r>
            <a:endParaRPr lang="en-US" sz="3200" dirty="0" smtClean="0">
              <a:latin typeface="DFKai-SB" pitchFamily="65" charset="-120"/>
              <a:ea typeface="DFKai-SB" pitchFamily="65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真智慧和假智慧有何分別</a:t>
            </a:r>
            <a:r>
              <a:rPr lang="en-US" altLang="zh-CN" sz="32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2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雅各書3﹕15-18</a:t>
            </a:r>
          </a:p>
          <a:p>
            <a:pPr>
              <a:buNone/>
            </a:pP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 3:15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這樣的智慧不是從上頭來的，乃是屬地的，屬情慾的，屬鬼魔的。</a:t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3:16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在何處有嫉妒、紛爭，就在何處有擾亂和各樣的壞事。</a:t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3:17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惟獨從上頭來的智慧，先是清潔，後是和平，溫良柔順，滿有憐憫，多結善果，沒有偏見，沒有假冒。</a:t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3:18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並且使人和平的，是用和平所栽種的義果。</a:t>
            </a:r>
            <a:endParaRPr lang="en-US" sz="2800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真智慧和假智慧有何分別</a:t>
            </a:r>
            <a:r>
              <a:rPr lang="en-US" altLang="zh-CN" sz="32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latin typeface="PMingLiU" pitchFamily="18" charset="-120"/>
                <a:ea typeface="PMingLiU" pitchFamily="18" charset="-120"/>
              </a:rPr>
              <a:t>從來源上看</a:t>
            </a:r>
            <a:r>
              <a:rPr lang="en-US" sz="3200" b="1" dirty="0" smtClean="0">
                <a:latin typeface="PMingLiU" pitchFamily="18" charset="-120"/>
                <a:ea typeface="PMingLiU" pitchFamily="18" charset="-120"/>
              </a:rPr>
              <a:t>﹕</a:t>
            </a:r>
          </a:p>
          <a:p>
            <a:r>
              <a:rPr lang="en-US" sz="3200" b="1" dirty="0" err="1" smtClean="0">
                <a:latin typeface="PMingLiU" pitchFamily="18" charset="-120"/>
                <a:ea typeface="PMingLiU" pitchFamily="18" charset="-120"/>
              </a:rPr>
              <a:t>真智慧</a:t>
            </a:r>
            <a:r>
              <a:rPr lang="en-US" sz="32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從上頭來的</a:t>
            </a:r>
            <a:endParaRPr lang="en-US" sz="32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en-US" sz="3200" b="1" dirty="0" err="1" smtClean="0">
                <a:latin typeface="PMingLiU" pitchFamily="18" charset="-120"/>
                <a:ea typeface="PMingLiU" pitchFamily="18" charset="-120"/>
              </a:rPr>
              <a:t>假智慧</a:t>
            </a:r>
            <a:r>
              <a:rPr lang="en-US" sz="32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屬地的</a:t>
            </a:r>
            <a:r>
              <a:rPr lang="en-US" altLang="zh-CN" sz="32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屬情慾的</a:t>
            </a:r>
            <a:r>
              <a:rPr lang="en-US" altLang="zh-CN" sz="32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屬魔鬼的</a:t>
            </a:r>
            <a:endParaRPr lang="en-US" sz="3200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真智慧和假智慧有何分別</a:t>
            </a:r>
            <a:r>
              <a:rPr lang="en-US" altLang="zh-CN" sz="32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latin typeface="PMingLiU" pitchFamily="18" charset="-120"/>
                <a:ea typeface="PMingLiU" pitchFamily="18" charset="-120"/>
              </a:rPr>
              <a:t>從性質上看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﹕</a:t>
            </a:r>
          </a:p>
          <a:p>
            <a:r>
              <a:rPr lang="en-US" sz="2800" b="1" dirty="0" err="1" smtClean="0">
                <a:latin typeface="PMingLiU" pitchFamily="18" charset="-120"/>
                <a:ea typeface="PMingLiU" pitchFamily="18" charset="-120"/>
              </a:rPr>
              <a:t>真智慧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﹕                                </a:t>
            </a:r>
            <a:r>
              <a:rPr lang="en-US" sz="2800" b="1" dirty="0" err="1" smtClean="0">
                <a:latin typeface="PMingLiU" pitchFamily="18" charset="-120"/>
                <a:ea typeface="PMingLiU" pitchFamily="18" charset="-120"/>
              </a:rPr>
              <a:t>假智慧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清潔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沒有詭詐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)                 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懷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著苦毒的嫉妒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和平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                               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懷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著苦毒的紛爭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溫良柔順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                        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自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誇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滿有憐憫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                        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說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謊話抵擋真道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多結善果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沒有偏見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marL="457200" indent="-457200">
              <a:buFont typeface="+mj-lt"/>
              <a:buAutoNum type="arabicParenR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沒有假冒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真智慧和假智慧有何分別</a:t>
            </a:r>
            <a:r>
              <a:rPr lang="en-US" altLang="zh-CN" sz="32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latin typeface="PMingLiU" pitchFamily="18" charset="-120"/>
                <a:ea typeface="PMingLiU" pitchFamily="18" charset="-120"/>
              </a:rPr>
              <a:t>從結果上看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en-US" sz="2800" b="1" dirty="0" err="1" smtClean="0">
                <a:latin typeface="PMingLiU" pitchFamily="18" charset="-120"/>
                <a:ea typeface="PMingLiU" pitchFamily="18" charset="-120"/>
              </a:rPr>
              <a:t>真智慧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使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人和平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是用和平所栽種的義果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en-US" sz="2800" b="1" dirty="0" err="1" smtClean="0">
                <a:latin typeface="PMingLiU" pitchFamily="18" charset="-120"/>
                <a:ea typeface="PMingLiU" pitchFamily="18" charset="-120"/>
              </a:rPr>
              <a:t>假智慧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在何處有嫉妒紛爭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就在何處有擾亂和各樣的壞事。</a:t>
            </a:r>
            <a:endParaRPr lang="en-US" sz="2800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基督徒當在每一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天的生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活中</a:t>
            </a:r>
            <a:r>
              <a:rPr lang="en-US" altLang="zh-CN" sz="32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在行事為人上</a:t>
            </a:r>
            <a:r>
              <a:rPr lang="en-US" altLang="zh-CN" sz="32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尤其是在言語上</a:t>
            </a:r>
            <a:r>
              <a:rPr lang="en-US" altLang="zh-CN" sz="32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活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出從上頭而來智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慧的樣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子</a:t>
            </a:r>
            <a:r>
              <a:rPr lang="en-US" altLang="zh-CN" sz="32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結出智慧的果子。</a:t>
            </a:r>
            <a:endParaRPr lang="en-US" sz="32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DFKai-SB" pitchFamily="65" charset="-120"/>
                <a:ea typeface="DFKai-SB" pitchFamily="65" charset="-120"/>
              </a:rPr>
              <a:t>馬太福音5﹕22</a:t>
            </a:r>
            <a:endParaRPr lang="en-US" sz="40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和合本聖經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﹕“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只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是我告訴你們，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凡向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弟兄動怒的，難免受審斷；凡罵弟兄是拉加的，難免公會的審斷；凡罵弟兄是魔利的，難免地獄的火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</a:p>
          <a:p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新譯本聖經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﹕“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可是我告訴你們，凡是向弟兄發怒的，都要被判罪。誰若罵弟兄：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『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你這蠢貨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！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』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，就要被公議會判罪；誰若罵：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『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你這白痴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！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』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，就罪該送入烈火的地獄。</a:t>
            </a:r>
            <a:endParaRPr lang="en-US" altLang="zh-TW" sz="2800" b="1" dirty="0" smtClean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何謂智慧</a:t>
            </a:r>
            <a:r>
              <a:rPr lang="en-US" altLang="zh-CN" sz="36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6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智慧是指洞察事物真相的能</a:t>
            </a:r>
            <a:r>
              <a:rPr lang="zh-CN" altLang="en-US" sz="3200" b="1" dirty="0" smtClean="0">
                <a:latin typeface="PMingLiU" pitchFamily="18" charset="-120"/>
                <a:ea typeface="PMingLiU" pitchFamily="18" charset="-120"/>
              </a:rPr>
              <a:t>力。</a:t>
            </a:r>
            <a:endParaRPr lang="en-US" altLang="zh-CN" sz="32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聖經所說的智慧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與世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人所說的智慧</a:t>
            </a:r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有何不同</a:t>
            </a:r>
            <a:r>
              <a:rPr lang="en-US" altLang="zh-CN" sz="28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28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世人所說的智慧一般指知識和能力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﹐但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往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往是自以為有智慧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箴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7  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不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要自以為有智慧；要敬畏耶和華，遠離惡事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林前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3﹕18-19 ”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人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不可自欺。你們中間若有人在這世界自以為有智慧，倒不如變作愚拙，好成為有智慧的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。因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這世界的智慧，在　神看是愚拙。如經上記著說：「主叫有智慧的，中了自己的詭計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」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latin typeface="DFKai-SB" pitchFamily="65" charset="-120"/>
                <a:ea typeface="DFKai-SB" pitchFamily="65" charset="-120"/>
              </a:rPr>
              <a:t>聖經所說的智慧與世人所說的智慧有何不同</a:t>
            </a:r>
            <a:r>
              <a:rPr lang="en-US" altLang="zh-CN" sz="28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lvl="0"/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聖經所說的智慧是神所賜的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</a:p>
          <a:p>
            <a:pPr lvl="0"/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傳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2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26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﹔“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神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喜悅誰，就給誰智慧、知識，和喜樂；惟有罪人，　神使他勞苦，叫他將所收聚的、所堆積的歸給　神所喜悅的人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“</a:t>
            </a:r>
            <a:endParaRPr lang="en-US" altLang="zh-CN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箴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2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6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﹔“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因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為，耶和華賜人智慧；知識和聰明都由他口而出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altLang="zh-CN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林</a:t>
            </a:r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前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26-28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>
              <a:buNone/>
            </a:pP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  1:26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弟兄們哪，可見你們蒙召的，按著肉體有智慧的不多，有能力的不多，有尊貴的也不多。</a:t>
            </a:r>
            <a:br>
              <a:rPr lang="zh-TW" altLang="en-US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1:27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　神卻揀選了世上愚拙的，叫有智慧的羞愧；又揀選了世上軟弱的，叫那強壯的羞愧。</a:t>
            </a:r>
            <a:br>
              <a:rPr lang="zh-TW" altLang="en-US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1:28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　神也揀選了世上卑賤的，被人厭惡的，以及那無有的，為要廢掉那有的，</a:t>
            </a:r>
            <a:endParaRPr lang="en-US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敬畏耶和華是智慧的開端</a:t>
            </a:r>
            <a:endParaRPr lang="en-US" sz="36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敬畏耶和華是智慧的開端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伯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28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28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敬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畏主就是智慧；遠離惡便是聰明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箴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9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10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  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敬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畏耶和華是智慧的開端；認識至聖者便是聰明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詩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111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10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敬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畏耶和華是智慧的開端；凡遵行他命令的是聰明人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基督徒的智慧與言語行為有何關聯</a:t>
            </a:r>
            <a:r>
              <a:rPr lang="en-US" altLang="zh-CN" sz="32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雅各書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13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>
              <a:buNone/>
            </a:pP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  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你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們中間誰是有智慧有見識的呢？他就當在智慧的溫柔上顯出他的善行來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這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裡所說有智慧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有見識的人是指這個人按著上帝的心意而生活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去看事物的價值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>
              <a:buNone/>
            </a:pP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雅各為何在講論基督徒的言語之後又提到智慧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﹖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如何從基督徒的行為和言語上看出我們是否具有從天上而來的智慧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﹖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基督徒的智慧與言語行為有何關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聯</a:t>
            </a:r>
            <a:r>
              <a:rPr lang="en-US" altLang="zh-CN" sz="32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2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因著基督徒的智慧是神所賜的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是敬畏耶和華神的智慧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這樣的智慧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必定帶來智慧的行為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尤其是在言語方面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13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你們中間誰是有智慧有見識的呢？他就當在智慧的溫柔上顯出他的善行來。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箴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20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智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慧必使你行善人的道，守義人的路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sz="2800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基督徒的智慧與言語</a:t>
            </a:r>
            <a:endParaRPr lang="en-US" sz="32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pPr lvl="0"/>
            <a:r>
              <a:rPr lang="en-US" altLang="zh-CN" b="1" dirty="0" err="1" smtClean="0">
                <a:latin typeface="PMingLiU" pitchFamily="18" charset="-120"/>
                <a:ea typeface="PMingLiU" pitchFamily="18" charset="-120"/>
              </a:rPr>
              <a:t>箴言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16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23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 智慧人的心教訓他的口，又使他的嘴增長學問。</a:t>
            </a:r>
            <a:endParaRPr lang="en-US" altLang="zh-CN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箴言10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19</a:t>
            </a: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多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言多語難免有過；禁止嘴唇是有智慧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TW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箴言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10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 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31</a:t>
            </a: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義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人的口滋生智慧；乖謬的舌必被割斷。</a:t>
            </a:r>
            <a:endParaRPr lang="en-US" altLang="zh-CN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en-CA" b="1" dirty="0" err="1" smtClean="0">
                <a:latin typeface="PMingLiU" pitchFamily="18" charset="-120"/>
                <a:ea typeface="PMingLiU" pitchFamily="18" charset="-120"/>
              </a:rPr>
              <a:t>箴言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12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18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 說話浮躁的，如刀刺人；智慧人的舌頭卻為醫人的良藥。</a:t>
            </a:r>
            <a:endParaRPr lang="en-US" altLang="zh-CN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en-CA" b="1" dirty="0" err="1" smtClean="0">
                <a:latin typeface="PMingLiU" pitchFamily="18" charset="-120"/>
                <a:ea typeface="PMingLiU" pitchFamily="18" charset="-120"/>
              </a:rPr>
              <a:t>箴言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 13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 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10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 驕傲只啟爭競；聽勸言的，卻有智慧。</a:t>
            </a:r>
            <a:endParaRPr lang="en-US" altLang="zh-CN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en-CA" b="1" dirty="0" err="1" smtClean="0">
                <a:latin typeface="PMingLiU" pitchFamily="18" charset="-120"/>
                <a:ea typeface="PMingLiU" pitchFamily="18" charset="-120"/>
              </a:rPr>
              <a:t>箴言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14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 妄人口中驕傲，如杖責打己身；智慧人的嘴必保守自己。</a:t>
            </a:r>
            <a:endParaRPr lang="en-US" altLang="zh-CN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en-CA" b="1" dirty="0" err="1" smtClean="0">
                <a:latin typeface="PMingLiU" pitchFamily="18" charset="-120"/>
                <a:ea typeface="PMingLiU" pitchFamily="18" charset="-120"/>
              </a:rPr>
              <a:t>箴言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 29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11</a:t>
            </a: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  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愚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妄人怒氣全發；智慧人忍氣含怒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TW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傳道書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10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12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 智慧人的口說出恩言；愚昧人的嘴吞滅自己。</a:t>
            </a:r>
            <a:endParaRPr lang="en-US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1017</TotalTime>
  <Words>1122</Words>
  <Application>Microsoft Office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智慧的果子</vt:lpstr>
      <vt:lpstr>馬太福音5﹕22</vt:lpstr>
      <vt:lpstr>何謂智慧﹖</vt:lpstr>
      <vt:lpstr>聖經所說的智慧與世人所說的智慧有何不同﹖</vt:lpstr>
      <vt:lpstr>聖經所說的智慧與世人所說的智慧有何不同﹖</vt:lpstr>
      <vt:lpstr>敬畏耶和華是智慧的開端</vt:lpstr>
      <vt:lpstr>基督徒的智慧與言語行為有何關聯﹖</vt:lpstr>
      <vt:lpstr>基督徒的智慧與言語行為有何關聯﹖</vt:lpstr>
      <vt:lpstr>基督徒的智慧與言語</vt:lpstr>
      <vt:lpstr>真智慧和假智慧有何分別﹖</vt:lpstr>
      <vt:lpstr>真智慧和假智慧有何分別﹖</vt:lpstr>
      <vt:lpstr>真智慧和假智慧有何分別﹖</vt:lpstr>
      <vt:lpstr>真智慧和假智慧有何分別﹖</vt:lpstr>
      <vt:lpstr>Slide 14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智慧的果子</dc:title>
  <dc:creator>Li</dc:creator>
  <cp:lastModifiedBy>Li</cp:lastModifiedBy>
  <cp:revision>2</cp:revision>
  <dcterms:created xsi:type="dcterms:W3CDTF">2017-10-14T23:59:18Z</dcterms:created>
  <dcterms:modified xsi:type="dcterms:W3CDTF">2017-10-15T16:56:55Z</dcterms:modified>
</cp:coreProperties>
</file>