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3DD8719-078B-4CF3-908E-C122427AAB28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2353C31-F4E0-4A9E-B070-D563ADBFC52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8719-078B-4CF3-908E-C122427AAB28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3C31-F4E0-4A9E-B070-D563ADBFC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8719-078B-4CF3-908E-C122427AAB28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3C31-F4E0-4A9E-B070-D563ADBFC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3DD8719-078B-4CF3-908E-C122427AAB28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2353C31-F4E0-4A9E-B070-D563ADBFC52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3DD8719-078B-4CF3-908E-C122427AAB28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2353C31-F4E0-4A9E-B070-D563ADBFC52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8719-078B-4CF3-908E-C122427AAB28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3C31-F4E0-4A9E-B070-D563ADBFC52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8719-078B-4CF3-908E-C122427AAB28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3C31-F4E0-4A9E-B070-D563ADBFC52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3DD8719-078B-4CF3-908E-C122427AAB28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2353C31-F4E0-4A9E-B070-D563ADBFC52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8719-078B-4CF3-908E-C122427AAB28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3C31-F4E0-4A9E-B070-D563ADBFC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3DD8719-078B-4CF3-908E-C122427AAB28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2353C31-F4E0-4A9E-B070-D563ADBFC52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3DD8719-078B-4CF3-908E-C122427AAB28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2353C31-F4E0-4A9E-B070-D563ADBFC52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3DD8719-078B-4CF3-908E-C122427AAB28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2353C31-F4E0-4A9E-B070-D563ADBFC52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9712" y="1412776"/>
            <a:ext cx="6172200" cy="1894362"/>
          </a:xfrm>
        </p:spPr>
        <p:txBody>
          <a:bodyPr>
            <a:normAutofit/>
          </a:bodyPr>
          <a:lstStyle/>
          <a:p>
            <a:r>
              <a:rPr lang="en-US" sz="5400" dirty="0" err="1" smtClean="0"/>
              <a:t>信心的祈求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1720" y="3861048"/>
            <a:ext cx="6172200" cy="1371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雅各書1﹕5-8</a:t>
            </a:r>
            <a:endParaRPr 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信心祈求的根基</a:t>
            </a:r>
            <a:r>
              <a:rPr lang="en-US" altLang="zh-CN" dirty="0" smtClean="0"/>
              <a:t>﹕</a:t>
            </a:r>
            <a:r>
              <a:rPr lang="zh-CN" altLang="en-US" dirty="0" smtClean="0"/>
              <a:t>神的應許</a:t>
            </a:r>
            <a:r>
              <a:rPr lang="en-US" altLang="zh-CN" dirty="0" smtClean="0"/>
              <a:t>﹕</a:t>
            </a:r>
            <a:r>
              <a:rPr lang="zh-CN" altLang="en-US" dirty="0" smtClean="0"/>
              <a:t>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抓</a:t>
            </a:r>
            <a:r>
              <a:rPr lang="zh-CN" altLang="en-US" dirty="0" smtClean="0"/>
              <a:t>住神的應許去祈求</a:t>
            </a:r>
            <a:r>
              <a:rPr lang="en-US" altLang="zh-CN" dirty="0" smtClean="0"/>
              <a:t>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zh-CN" altLang="en-US" dirty="0" smtClean="0"/>
              <a:t>民</a:t>
            </a:r>
            <a:r>
              <a:rPr lang="zh-CN" altLang="en-US" dirty="0" smtClean="0"/>
              <a:t>數記</a:t>
            </a:r>
            <a:r>
              <a:rPr lang="en-CA" dirty="0" smtClean="0"/>
              <a:t>14</a:t>
            </a:r>
            <a:r>
              <a:rPr lang="en-US" altLang="zh-CN" dirty="0" smtClean="0"/>
              <a:t>﹕</a:t>
            </a:r>
            <a:r>
              <a:rPr lang="en-CA" dirty="0" smtClean="0"/>
              <a:t>13-19</a:t>
            </a:r>
            <a:r>
              <a:rPr lang="zh-CN" altLang="en-US" dirty="0" smtClean="0"/>
              <a:t>摩西的祈求</a:t>
            </a:r>
            <a:r>
              <a:rPr lang="en-US" altLang="zh-CN" dirty="0" smtClean="0"/>
              <a:t>﹔</a:t>
            </a:r>
            <a:endParaRPr lang="en-US" dirty="0" smtClean="0"/>
          </a:p>
          <a:p>
            <a:r>
              <a:rPr lang="en-US" b="1" dirty="0" smtClean="0"/>
              <a:t>14:13</a:t>
            </a:r>
            <a:r>
              <a:rPr lang="en-US" dirty="0" smtClean="0"/>
              <a:t> </a:t>
            </a:r>
            <a:r>
              <a:rPr lang="zh-CN" altLang="en-US" dirty="0" smtClean="0"/>
              <a:t>摩西對耶和華說：「埃及人必聽見這事；因為你曾施展大能，將這百姓從他們中間領上來。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14:14</a:t>
            </a:r>
            <a:r>
              <a:rPr lang="en-US" dirty="0" smtClean="0"/>
              <a:t> </a:t>
            </a:r>
            <a:r>
              <a:rPr lang="zh-CN" altLang="en-US" dirty="0" smtClean="0"/>
              <a:t>埃及人要將這事傳給迦南地的居民；那民已經聽見你</a:t>
            </a:r>
            <a:r>
              <a:rPr lang="en-US" dirty="0" smtClean="0"/>
              <a:t>─</a:t>
            </a:r>
            <a:r>
              <a:rPr lang="zh-CN" altLang="en-US" dirty="0" smtClean="0"/>
              <a:t>耶和華是在這百姓中間；因為你面對面被人看見，有你的雲彩停在他們以上。你日間在雲柱中，夜間在火柱中，在他們前面行。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14:15</a:t>
            </a:r>
            <a:r>
              <a:rPr lang="en-US" dirty="0" smtClean="0"/>
              <a:t> </a:t>
            </a:r>
            <a:r>
              <a:rPr lang="zh-CN" altLang="en-US" dirty="0" smtClean="0"/>
              <a:t>如今你若把這百姓殺了，如殺一人，那些聽見你名聲的列邦必議論說：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14:16</a:t>
            </a:r>
            <a:r>
              <a:rPr lang="en-US" dirty="0" smtClean="0"/>
              <a:t> </a:t>
            </a:r>
            <a:r>
              <a:rPr lang="en-US" altLang="zh-CN" dirty="0" smtClean="0"/>
              <a:t>『</a:t>
            </a:r>
            <a:r>
              <a:rPr lang="zh-CN" altLang="en-US" dirty="0" smtClean="0"/>
              <a:t>耶和華因為不能把這百姓領進他向他們起誓應許之地，所以在曠野把他們殺了。</a:t>
            </a:r>
            <a:r>
              <a:rPr lang="en-US" altLang="zh-CN" dirty="0" smtClean="0"/>
              <a:t>』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14:17</a:t>
            </a:r>
            <a:r>
              <a:rPr lang="en-US" dirty="0" smtClean="0"/>
              <a:t> </a:t>
            </a:r>
            <a:r>
              <a:rPr lang="zh-CN" altLang="en-US" dirty="0" smtClean="0"/>
              <a:t>現在求主大顯能力，照你所說過的話說：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14:18</a:t>
            </a:r>
            <a:r>
              <a:rPr lang="en-US" dirty="0" smtClean="0"/>
              <a:t> </a:t>
            </a:r>
            <a:r>
              <a:rPr lang="en-US" altLang="zh-CN" dirty="0" smtClean="0"/>
              <a:t>『</a:t>
            </a:r>
            <a:r>
              <a:rPr lang="zh-CN" altLang="en-US" dirty="0" smtClean="0"/>
              <a:t>耶和華不輕易發怒，並有豐盛的慈愛，赦免罪孽和過犯；萬不以有罪的為無罪，必追討他的罪，自父及子，直到三、四代。</a:t>
            </a:r>
            <a:r>
              <a:rPr lang="en-US" altLang="zh-CN" dirty="0" smtClean="0"/>
              <a:t>』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14:19</a:t>
            </a:r>
            <a:r>
              <a:rPr lang="en-US" dirty="0" smtClean="0"/>
              <a:t> </a:t>
            </a:r>
            <a:r>
              <a:rPr lang="zh-CN" altLang="en-US" dirty="0" smtClean="0"/>
              <a:t>求你照你的大慈愛赦免這百姓的罪孽，好像你從埃及到如今常赦免他們一樣。」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14:20</a:t>
            </a:r>
            <a:r>
              <a:rPr lang="en-US" dirty="0" smtClean="0"/>
              <a:t> </a:t>
            </a:r>
            <a:r>
              <a:rPr lang="zh-CN" altLang="en-US" dirty="0" smtClean="0"/>
              <a:t>耶和華說：「我照著你的話赦免了他們。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信</a:t>
            </a:r>
            <a:r>
              <a:rPr lang="zh-CN" altLang="en-US" dirty="0" smtClean="0"/>
              <a:t>心祈求上的誤區</a:t>
            </a:r>
            <a:r>
              <a:rPr lang="en-US" altLang="zh-CN" dirty="0" smtClean="0"/>
              <a:t>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缺</a:t>
            </a:r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少信心</a:t>
            </a:r>
            <a:r>
              <a:rPr lang="en-US" altLang="zh-CN" sz="2800" dirty="0" smtClean="0">
                <a:latin typeface="PMingLiU" pitchFamily="18" charset="-120"/>
                <a:ea typeface="PMingLiU" pitchFamily="18" charset="-120"/>
              </a:rPr>
              <a:t>﹔</a:t>
            </a:r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馬可福音</a:t>
            </a:r>
            <a:endParaRPr lang="en-US" sz="2800" dirty="0" smtClean="0">
              <a:latin typeface="PMingLiU" pitchFamily="18" charset="-120"/>
              <a:ea typeface="PMingLiU" pitchFamily="18" charset="-120"/>
            </a:endParaRPr>
          </a:p>
          <a:p>
            <a:pPr>
              <a:buNone/>
            </a:pP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   9:23</a:t>
            </a:r>
            <a:r>
              <a:rPr lang="en-US" sz="2800" dirty="0" smtClean="0">
                <a:latin typeface="PMingLiU" pitchFamily="18" charset="-120"/>
                <a:ea typeface="PMingLiU" pitchFamily="18" charset="-120"/>
              </a:rPr>
              <a:t> </a:t>
            </a:r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耶穌對他說：「你若能信，在信的人，凡事都能。」</a:t>
            </a:r>
            <a:r>
              <a:rPr lang="en-US" sz="2800" dirty="0" smtClean="0">
                <a:latin typeface="PMingLiU" pitchFamily="18" charset="-120"/>
                <a:ea typeface="PMingLiU" pitchFamily="18" charset="-120"/>
              </a:rPr>
              <a:t/>
            </a:r>
            <a:br>
              <a:rPr lang="en-US" sz="2800" dirty="0" smtClean="0">
                <a:latin typeface="PMingLiU" pitchFamily="18" charset="-120"/>
                <a:ea typeface="PMingLiU" pitchFamily="18" charset="-120"/>
              </a:rPr>
            </a:b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9:24</a:t>
            </a:r>
            <a:r>
              <a:rPr lang="en-US" sz="2800" dirty="0" smtClean="0">
                <a:latin typeface="PMingLiU" pitchFamily="18" charset="-120"/>
                <a:ea typeface="PMingLiU" pitchFamily="18" charset="-120"/>
              </a:rPr>
              <a:t> </a:t>
            </a:r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孩子的父親立時喊著說（有古卷：立時流淚地喊著說）：「我信！但我信不足，求主幫助。」</a:t>
            </a:r>
            <a:endParaRPr lang="en-US" sz="2800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按著自己心中的意思想法去祈求</a:t>
            </a:r>
            <a:r>
              <a:rPr lang="en-US" altLang="zh-CN" sz="2800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誤以為是信心的祈求。</a:t>
            </a:r>
            <a:endParaRPr lang="en-US" sz="2800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為何我的禱告不蒙應允垂</a:t>
            </a:r>
            <a:r>
              <a:rPr lang="zh-CN" altLang="en-US" dirty="0" smtClean="0"/>
              <a:t>聽</a:t>
            </a:r>
            <a:r>
              <a:rPr lang="en-US" altLang="zh-CN" dirty="0" smtClean="0"/>
              <a:t>﹖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dirty="0" smtClean="0">
                <a:latin typeface="PMingLiU" pitchFamily="18" charset="-120"/>
                <a:ea typeface="PMingLiU" pitchFamily="18" charset="-120"/>
              </a:rPr>
              <a:t>罪的攔</a:t>
            </a:r>
            <a:r>
              <a:rPr lang="zh-CN" altLang="en-US" dirty="0" smtClean="0">
                <a:latin typeface="PMingLiU" pitchFamily="18" charset="-120"/>
                <a:ea typeface="PMingLiU" pitchFamily="18" charset="-120"/>
              </a:rPr>
              <a:t>阻</a:t>
            </a:r>
            <a:r>
              <a:rPr lang="en-US" altLang="zh-CN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zh-TW" altLang="en-US" dirty="0" smtClean="0">
                <a:latin typeface="PMingLiU" pitchFamily="18" charset="-120"/>
                <a:ea typeface="PMingLiU" pitchFamily="18" charset="-120"/>
              </a:rPr>
              <a:t>「</a:t>
            </a:r>
            <a:r>
              <a:rPr lang="zh-TW" altLang="en-US" dirty="0" smtClean="0">
                <a:latin typeface="PMingLiU" pitchFamily="18" charset="-120"/>
                <a:ea typeface="PMingLiU" pitchFamily="18" charset="-120"/>
              </a:rPr>
              <a:t>我若心裡注重罪孽，主必不聽</a:t>
            </a:r>
            <a:r>
              <a:rPr lang="zh-TW" altLang="en-US" dirty="0" smtClean="0">
                <a:latin typeface="PMingLiU" pitchFamily="18" charset="-120"/>
                <a:ea typeface="PMingLiU" pitchFamily="18" charset="-120"/>
              </a:rPr>
              <a:t>。」</a:t>
            </a:r>
            <a:r>
              <a:rPr lang="en-US" altLang="zh-TW" dirty="0" smtClean="0">
                <a:latin typeface="PMingLiU" pitchFamily="18" charset="-120"/>
                <a:ea typeface="PMingLiU" pitchFamily="18" charset="-120"/>
              </a:rPr>
              <a:t>(</a:t>
            </a:r>
            <a:r>
              <a:rPr lang="zh-TW" altLang="en-US" dirty="0" smtClean="0">
                <a:latin typeface="PMingLiU" pitchFamily="18" charset="-120"/>
                <a:ea typeface="PMingLiU" pitchFamily="18" charset="-120"/>
              </a:rPr>
              <a:t>詩</a:t>
            </a:r>
            <a:r>
              <a:rPr lang="en-US" altLang="zh-TW" dirty="0" smtClean="0">
                <a:latin typeface="PMingLiU" pitchFamily="18" charset="-120"/>
                <a:ea typeface="PMingLiU" pitchFamily="18" charset="-120"/>
              </a:rPr>
              <a:t>66﹕8)</a:t>
            </a:r>
          </a:p>
          <a:p>
            <a:pPr lvl="0"/>
            <a:r>
              <a:rPr lang="en-US" dirty="0" err="1" smtClean="0">
                <a:latin typeface="PMingLiU" pitchFamily="18" charset="-120"/>
                <a:ea typeface="PMingLiU" pitchFamily="18" charset="-120"/>
              </a:rPr>
              <a:t>妄求</a:t>
            </a:r>
            <a:r>
              <a:rPr lang="en-US" dirty="0" smtClean="0">
                <a:latin typeface="PMingLiU" pitchFamily="18" charset="-120"/>
                <a:ea typeface="PMingLiU" pitchFamily="18" charset="-120"/>
              </a:rPr>
              <a:t>﹕“</a:t>
            </a:r>
            <a:r>
              <a:rPr lang="zh-TW" altLang="en-US" dirty="0" smtClean="0">
                <a:latin typeface="PMingLiU" pitchFamily="18" charset="-120"/>
                <a:ea typeface="PMingLiU" pitchFamily="18" charset="-120"/>
              </a:rPr>
              <a:t>你們求也得不著，是因為你們妄求，要浪費在你們的宴樂中。</a:t>
            </a:r>
            <a:r>
              <a:rPr lang="en-US" dirty="0" smtClean="0">
                <a:latin typeface="PMingLiU" pitchFamily="18" charset="-120"/>
                <a:ea typeface="PMingLiU" pitchFamily="18" charset="-120"/>
              </a:rPr>
              <a:t>” (</a:t>
            </a:r>
            <a:r>
              <a:rPr lang="zh-TW" altLang="en-US" dirty="0" smtClean="0">
                <a:latin typeface="PMingLiU" pitchFamily="18" charset="-120"/>
                <a:ea typeface="PMingLiU" pitchFamily="18" charset="-120"/>
              </a:rPr>
              <a:t>雅</a:t>
            </a:r>
            <a:r>
              <a:rPr lang="en-US" dirty="0" smtClean="0">
                <a:latin typeface="PMingLiU" pitchFamily="18" charset="-120"/>
                <a:ea typeface="PMingLiU" pitchFamily="18" charset="-120"/>
              </a:rPr>
              <a:t> 4:3</a:t>
            </a:r>
            <a:r>
              <a:rPr lang="en-US" dirty="0" smtClean="0">
                <a:latin typeface="PMingLiU" pitchFamily="18" charset="-120"/>
                <a:ea typeface="PMingLiU" pitchFamily="18" charset="-120"/>
              </a:rPr>
              <a:t>)</a:t>
            </a:r>
          </a:p>
          <a:p>
            <a:pPr lvl="0"/>
            <a:r>
              <a:rPr lang="zh-CN" altLang="en-US" dirty="0" smtClean="0">
                <a:latin typeface="PMingLiU" pitchFamily="18" charset="-120"/>
                <a:ea typeface="PMingLiU" pitchFamily="18" charset="-120"/>
              </a:rPr>
              <a:t>不符合神的旨</a:t>
            </a:r>
            <a:r>
              <a:rPr lang="zh-CN" altLang="en-US" dirty="0" smtClean="0">
                <a:latin typeface="PMingLiU" pitchFamily="18" charset="-120"/>
                <a:ea typeface="PMingLiU" pitchFamily="18" charset="-120"/>
              </a:rPr>
              <a:t>意</a:t>
            </a:r>
            <a:r>
              <a:rPr lang="en-US" altLang="zh-CN" dirty="0" smtClean="0">
                <a:latin typeface="PMingLiU" pitchFamily="18" charset="-120"/>
                <a:ea typeface="PMingLiU" pitchFamily="18" charset="-120"/>
              </a:rPr>
              <a:t>﹕『</a:t>
            </a:r>
            <a:r>
              <a:rPr lang="zh-CN" altLang="en-US" dirty="0" smtClean="0">
                <a:latin typeface="PMingLiU" pitchFamily="18" charset="-120"/>
                <a:ea typeface="PMingLiU" pitchFamily="18" charset="-120"/>
              </a:rPr>
              <a:t>我們若照他的旨意求什麼，他就聽我們，這是我們向他所存坦然無懼的心。既然知道他聽我們一切所求的，就知道我們所求於他的，無不得著。</a:t>
            </a:r>
            <a:r>
              <a:rPr lang="en-US" altLang="zh-CN" dirty="0" smtClean="0">
                <a:latin typeface="PMingLiU" pitchFamily="18" charset="-120"/>
                <a:ea typeface="PMingLiU" pitchFamily="18" charset="-120"/>
              </a:rPr>
              <a:t>』</a:t>
            </a:r>
            <a:r>
              <a:rPr lang="en-US" dirty="0" smtClean="0">
                <a:latin typeface="PMingLiU" pitchFamily="18" charset="-120"/>
                <a:ea typeface="PMingLiU" pitchFamily="18" charset="-120"/>
              </a:rPr>
              <a:t>(</a:t>
            </a:r>
            <a:r>
              <a:rPr lang="zh-CN" altLang="en-US" dirty="0" smtClean="0">
                <a:latin typeface="PMingLiU" pitchFamily="18" charset="-120"/>
                <a:ea typeface="PMingLiU" pitchFamily="18" charset="-120"/>
              </a:rPr>
              <a:t>約一</a:t>
            </a:r>
            <a:r>
              <a:rPr lang="en-US" dirty="0" smtClean="0">
                <a:latin typeface="PMingLiU" pitchFamily="18" charset="-120"/>
                <a:ea typeface="PMingLiU" pitchFamily="18" charset="-120"/>
              </a:rPr>
              <a:t>5:14-15</a:t>
            </a:r>
            <a:r>
              <a:rPr lang="en-US" dirty="0" smtClean="0">
                <a:latin typeface="PMingLiU" pitchFamily="18" charset="-120"/>
                <a:ea typeface="PMingLiU" pitchFamily="18" charset="-120"/>
              </a:rPr>
              <a:t>)</a:t>
            </a:r>
            <a:r>
              <a:rPr lang="zh-CN" altLang="en-US" dirty="0" smtClean="0">
                <a:latin typeface="PMingLiU" pitchFamily="18" charset="-120"/>
                <a:ea typeface="PMingLiU" pitchFamily="18" charset="-120"/>
              </a:rPr>
              <a:t>“並且我們一切所求的</a:t>
            </a:r>
            <a:r>
              <a:rPr lang="en-US" altLang="zh-CN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dirty="0" smtClean="0">
                <a:latin typeface="PMingLiU" pitchFamily="18" charset="-120"/>
                <a:ea typeface="PMingLiU" pitchFamily="18" charset="-120"/>
              </a:rPr>
              <a:t>就從他得著</a:t>
            </a:r>
            <a:r>
              <a:rPr lang="en-US" altLang="zh-CN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dirty="0" smtClean="0">
                <a:latin typeface="PMingLiU" pitchFamily="18" charset="-120"/>
                <a:ea typeface="PMingLiU" pitchFamily="18" charset="-120"/>
              </a:rPr>
              <a:t>因為我們遵守他的命令</a:t>
            </a:r>
            <a:r>
              <a:rPr lang="en-US" altLang="zh-CN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dirty="0" smtClean="0">
                <a:latin typeface="PMingLiU" pitchFamily="18" charset="-120"/>
                <a:ea typeface="PMingLiU" pitchFamily="18" charset="-120"/>
              </a:rPr>
              <a:t>行他所喜悅的事。”</a:t>
            </a:r>
            <a:r>
              <a:rPr lang="en-CA" dirty="0" smtClean="0">
                <a:latin typeface="PMingLiU" pitchFamily="18" charset="-120"/>
                <a:ea typeface="PMingLiU" pitchFamily="18" charset="-120"/>
              </a:rPr>
              <a:t>( </a:t>
            </a:r>
            <a:r>
              <a:rPr lang="zh-CN" altLang="en-US" dirty="0" smtClean="0">
                <a:latin typeface="PMingLiU" pitchFamily="18" charset="-120"/>
                <a:ea typeface="PMingLiU" pitchFamily="18" charset="-120"/>
              </a:rPr>
              <a:t>約一</a:t>
            </a:r>
            <a:r>
              <a:rPr lang="en-CA" dirty="0" smtClean="0">
                <a:latin typeface="PMingLiU" pitchFamily="18" charset="-120"/>
                <a:ea typeface="PMingLiU" pitchFamily="18" charset="-120"/>
              </a:rPr>
              <a:t>3</a:t>
            </a:r>
            <a:r>
              <a:rPr lang="en-US" altLang="zh-CN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dirty="0" smtClean="0">
                <a:latin typeface="PMingLiU" pitchFamily="18" charset="-120"/>
                <a:ea typeface="PMingLiU" pitchFamily="18" charset="-120"/>
              </a:rPr>
              <a:t>22)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保羅未蒙垂聽的禱告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哥</a:t>
            </a:r>
            <a:r>
              <a:rPr lang="zh-CN" altLang="en-US" dirty="0" smtClean="0"/>
              <a:t>林多後書</a:t>
            </a:r>
            <a:r>
              <a:rPr lang="en-CA" dirty="0" smtClean="0"/>
              <a:t>12</a:t>
            </a:r>
            <a:r>
              <a:rPr lang="en-US" altLang="zh-CN" dirty="0" smtClean="0"/>
              <a:t>﹕</a:t>
            </a:r>
            <a:r>
              <a:rPr lang="en-CA" dirty="0" smtClean="0"/>
              <a:t>7-9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12:7</a:t>
            </a:r>
            <a:r>
              <a:rPr lang="en-US" dirty="0" smtClean="0"/>
              <a:t> </a:t>
            </a:r>
            <a:r>
              <a:rPr lang="zh-CN" altLang="en-US" dirty="0" smtClean="0"/>
              <a:t>又恐怕</a:t>
            </a:r>
            <a:r>
              <a:rPr lang="zh-CN" altLang="en-US" dirty="0" smtClean="0"/>
              <a:t>我因</a:t>
            </a:r>
            <a:r>
              <a:rPr lang="zh-CN" altLang="en-US" dirty="0" smtClean="0"/>
              <a:t>所得的啟示甚大，就過於自高，所以有一根刺加在我肉體上，就是撒但的差役要攻擊我，免得我過於自高。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12:8</a:t>
            </a:r>
            <a:r>
              <a:rPr lang="en-US" dirty="0" smtClean="0"/>
              <a:t> </a:t>
            </a:r>
            <a:r>
              <a:rPr lang="zh-CN" altLang="en-US" dirty="0" smtClean="0"/>
              <a:t>為這事，我三次求過主，叫這刺離開我。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12:9</a:t>
            </a:r>
            <a:r>
              <a:rPr lang="en-US" dirty="0" smtClean="0"/>
              <a:t> </a:t>
            </a:r>
            <a:r>
              <a:rPr lang="zh-CN" altLang="en-US" dirty="0" smtClean="0"/>
              <a:t>他對我說：「我的恩典夠你用的，因為我的能力是在人的軟弱上顯得完全。」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/>
              <a:t>信心祈求禱告的操練</a:t>
            </a:r>
            <a:endParaRPr lang="en-US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858218"/>
          </a:xfrm>
        </p:spPr>
        <p:txBody>
          <a:bodyPr/>
          <a:lstStyle/>
          <a:p>
            <a:r>
              <a:rPr lang="zh-CN" altLang="en-US" sz="3200" dirty="0" smtClean="0">
                <a:latin typeface="PMingLiU" pitchFamily="18" charset="-120"/>
                <a:ea typeface="PMingLiU" pitchFamily="18" charset="-120"/>
              </a:rPr>
              <a:t>你覺得在你每一天的屬靈生活中</a:t>
            </a:r>
            <a:r>
              <a:rPr lang="en-US" altLang="zh-CN" sz="3200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3200" dirty="0" smtClean="0">
                <a:latin typeface="PMingLiU" pitchFamily="18" charset="-120"/>
                <a:ea typeface="PMingLiU" pitchFamily="18" charset="-120"/>
              </a:rPr>
              <a:t>你的屬靈生命中最欠缺的是甚麼</a:t>
            </a:r>
            <a:r>
              <a:rPr lang="en-US" altLang="zh-CN" sz="3200" dirty="0" smtClean="0">
                <a:latin typeface="PMingLiU" pitchFamily="18" charset="-120"/>
                <a:ea typeface="PMingLiU" pitchFamily="18" charset="-120"/>
              </a:rPr>
              <a:t>﹖</a:t>
            </a:r>
            <a:br>
              <a:rPr lang="en-US" altLang="zh-CN" sz="3200" dirty="0" smtClean="0">
                <a:latin typeface="PMingLiU" pitchFamily="18" charset="-120"/>
                <a:ea typeface="PMingLiU" pitchFamily="18" charset="-12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420888"/>
            <a:ext cx="7467600" cy="4053064"/>
          </a:xfrm>
        </p:spPr>
        <p:txBody>
          <a:bodyPr>
            <a:normAutofit/>
          </a:bodyPr>
          <a:lstStyle/>
          <a:p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絕</a:t>
            </a:r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大多數基督徒的回答都是</a:t>
            </a:r>
            <a:r>
              <a:rPr lang="en-US" altLang="zh-CN" sz="2800" dirty="0" smtClean="0">
                <a:latin typeface="PMingLiU" pitchFamily="18" charset="-120"/>
                <a:ea typeface="PMingLiU" pitchFamily="18" charset="-120"/>
              </a:rPr>
              <a:t>﹕</a:t>
            </a:r>
          </a:p>
          <a:p>
            <a:pPr>
              <a:buNone/>
            </a:pPr>
            <a:r>
              <a:rPr lang="en-US" altLang="zh-CN" sz="2800" dirty="0" smtClean="0">
                <a:latin typeface="PMingLiU" pitchFamily="18" charset="-120"/>
                <a:ea typeface="PMingLiU" pitchFamily="18" charset="-120"/>
              </a:rPr>
              <a:t> </a:t>
            </a:r>
            <a:r>
              <a:rPr lang="en-US" altLang="zh-CN" sz="2800" dirty="0" smtClean="0">
                <a:latin typeface="PMingLiU" pitchFamily="18" charset="-120"/>
                <a:ea typeface="PMingLiU" pitchFamily="18" charset="-120"/>
              </a:rPr>
              <a:t>  </a:t>
            </a:r>
            <a:r>
              <a:rPr lang="zh-CN" altLang="en-US" sz="4800" dirty="0" smtClean="0">
                <a:latin typeface="PMingLiU" pitchFamily="18" charset="-120"/>
                <a:ea typeface="PMingLiU" pitchFamily="18" charset="-120"/>
              </a:rPr>
              <a:t>最</a:t>
            </a:r>
            <a:r>
              <a:rPr lang="zh-CN" altLang="en-US" sz="4800" dirty="0" smtClean="0">
                <a:latin typeface="PMingLiU" pitchFamily="18" charset="-120"/>
                <a:ea typeface="PMingLiU" pitchFamily="18" charset="-120"/>
              </a:rPr>
              <a:t>欠缺禱</a:t>
            </a:r>
            <a:r>
              <a:rPr lang="zh-CN" altLang="en-US" sz="4800" dirty="0" smtClean="0">
                <a:latin typeface="PMingLiU" pitchFamily="18" charset="-120"/>
                <a:ea typeface="PMingLiU" pitchFamily="18" charset="-120"/>
              </a:rPr>
              <a:t>告</a:t>
            </a:r>
            <a:endParaRPr lang="en-US" sz="2800" dirty="0"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祈求禱告的三個重要方</a:t>
            </a:r>
            <a:r>
              <a:rPr lang="zh-CN" altLang="en-US" dirty="0" smtClean="0"/>
              <a:t>面</a:t>
            </a:r>
            <a:r>
              <a:rPr lang="en-US" altLang="zh-CN" dirty="0" smtClean="0"/>
              <a:t>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zh-CN" altLang="en-US" sz="3600" dirty="0" smtClean="0">
                <a:latin typeface="PMingLiU" pitchFamily="18" charset="-120"/>
                <a:ea typeface="PMingLiU" pitchFamily="18" charset="-120"/>
              </a:rPr>
              <a:t>向</a:t>
            </a:r>
            <a:r>
              <a:rPr lang="zh-CN" altLang="en-US" sz="3600" dirty="0" smtClean="0">
                <a:latin typeface="PMingLiU" pitchFamily="18" charset="-120"/>
                <a:ea typeface="PMingLiU" pitchFamily="18" charset="-120"/>
              </a:rPr>
              <a:t>誰祈求</a:t>
            </a:r>
            <a:r>
              <a:rPr lang="en-US" altLang="zh-CN" sz="3600" dirty="0" smtClean="0">
                <a:latin typeface="PMingLiU" pitchFamily="18" charset="-120"/>
                <a:ea typeface="PMingLiU" pitchFamily="18" charset="-120"/>
              </a:rPr>
              <a:t>﹖</a:t>
            </a:r>
            <a:endParaRPr lang="en-US" sz="3600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3600" dirty="0" smtClean="0">
                <a:latin typeface="PMingLiU" pitchFamily="18" charset="-120"/>
                <a:ea typeface="PMingLiU" pitchFamily="18" charset="-120"/>
              </a:rPr>
              <a:t>為何祈求</a:t>
            </a:r>
            <a:r>
              <a:rPr lang="en-US" altLang="zh-CN" sz="3600" dirty="0" smtClean="0">
                <a:latin typeface="PMingLiU" pitchFamily="18" charset="-120"/>
                <a:ea typeface="PMingLiU" pitchFamily="18" charset="-120"/>
              </a:rPr>
              <a:t>﹖</a:t>
            </a:r>
            <a:endParaRPr lang="en-US" sz="3600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3600" dirty="0" smtClean="0">
                <a:latin typeface="PMingLiU" pitchFamily="18" charset="-120"/>
                <a:ea typeface="PMingLiU" pitchFamily="18" charset="-120"/>
              </a:rPr>
              <a:t>如何祈求</a:t>
            </a:r>
            <a:r>
              <a:rPr lang="en-US" altLang="zh-CN" sz="3600" dirty="0" smtClean="0">
                <a:latin typeface="PMingLiU" pitchFamily="18" charset="-120"/>
                <a:ea typeface="PMingLiU" pitchFamily="18" charset="-120"/>
              </a:rPr>
              <a:t>﹖</a:t>
            </a:r>
            <a:endParaRPr lang="en-US" sz="3600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向誰祈求</a:t>
            </a:r>
            <a:r>
              <a:rPr lang="en-US" altLang="zh-CN" dirty="0" smtClean="0"/>
              <a:t>﹖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altLang="zh-CN" sz="2800" dirty="0" smtClean="0">
                <a:latin typeface="PMingLiU" pitchFamily="18" charset="-120"/>
                <a:ea typeface="PMingLiU" pitchFamily="18" charset="-120"/>
              </a:rPr>
              <a:t>“</a:t>
            </a:r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應</a:t>
            </a:r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當求那厚賜與眾人、也不斥責人的　神，</a:t>
            </a:r>
            <a:r>
              <a:rPr lang="en-CA" sz="2800" dirty="0" smtClean="0">
                <a:latin typeface="PMingLiU" pitchFamily="18" charset="-120"/>
                <a:ea typeface="PMingLiU" pitchFamily="18" charset="-120"/>
              </a:rPr>
              <a:t>”(</a:t>
            </a:r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雅各書</a:t>
            </a:r>
            <a:r>
              <a:rPr lang="en-CA" sz="2800" dirty="0" smtClean="0">
                <a:latin typeface="PMingLiU" pitchFamily="18" charset="-120"/>
                <a:ea typeface="PMingLiU" pitchFamily="18" charset="-120"/>
              </a:rPr>
              <a:t>1</a:t>
            </a:r>
            <a:r>
              <a:rPr lang="en-US" altLang="zh-CN" sz="2800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dirty="0" smtClean="0">
                <a:latin typeface="PMingLiU" pitchFamily="18" charset="-120"/>
                <a:ea typeface="PMingLiU" pitchFamily="18" charset="-120"/>
              </a:rPr>
              <a:t>5</a:t>
            </a:r>
            <a:r>
              <a:rPr lang="en-CA" sz="2800" dirty="0" smtClean="0">
                <a:latin typeface="PMingLiU" pitchFamily="18" charset="-120"/>
                <a:ea typeface="PMingLiU" pitchFamily="18" charset="-120"/>
              </a:rPr>
              <a:t>)</a:t>
            </a:r>
          </a:p>
          <a:p>
            <a:pPr lvl="0"/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主耶穌基督在馬太福音</a:t>
            </a:r>
            <a:r>
              <a:rPr lang="en-CA" sz="2800" dirty="0" smtClean="0">
                <a:latin typeface="PMingLiU" pitchFamily="18" charset="-120"/>
                <a:ea typeface="PMingLiU" pitchFamily="18" charset="-120"/>
              </a:rPr>
              <a:t>7</a:t>
            </a:r>
            <a:r>
              <a:rPr lang="en-US" altLang="zh-CN" sz="2800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dirty="0" smtClean="0">
                <a:latin typeface="PMingLiU" pitchFamily="18" charset="-120"/>
                <a:ea typeface="PMingLiU" pitchFamily="18" charset="-120"/>
              </a:rPr>
              <a:t>9-11</a:t>
            </a:r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節說</a:t>
            </a:r>
            <a:r>
              <a:rPr lang="en-US" altLang="zh-CN" sz="2800" dirty="0" smtClean="0">
                <a:latin typeface="PMingLiU" pitchFamily="18" charset="-120"/>
                <a:ea typeface="PMingLiU" pitchFamily="18" charset="-120"/>
              </a:rPr>
              <a:t>﹕“</a:t>
            </a:r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你們中間誰有兒子求餅，反給他石頭呢？求魚，反給他蛇呢？你們雖然不好，尚且知道拿好東西給兒女，何況你們在天上的父，豈不更把好東西給求他的人嗎？”</a:t>
            </a:r>
            <a:endParaRPr lang="en-US" sz="2800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對上帝的認知</a:t>
            </a:r>
            <a:r>
              <a:rPr lang="en-US" altLang="zh-CN" sz="2800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是我們來到祂面前憑著信心祈求禱告的前提和根基。</a:t>
            </a:r>
            <a:endParaRPr lang="en-US" sz="2800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en-US" b="1" dirty="0" smtClean="0"/>
              <a:t>為何祈求</a:t>
            </a:r>
            <a:r>
              <a:rPr lang="en-US" altLang="zh-CN" b="1" dirty="0" smtClean="0"/>
              <a:t>﹖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雅各書1:5</a:t>
            </a:r>
            <a:r>
              <a:rPr lang="en-US" sz="2800" dirty="0" smtClean="0">
                <a:latin typeface="PMingLiU" pitchFamily="18" charset="-120"/>
                <a:ea typeface="PMingLiU" pitchFamily="18" charset="-120"/>
              </a:rPr>
              <a:t> </a:t>
            </a:r>
            <a:endParaRPr lang="en-US" sz="2800" dirty="0" smtClean="0">
              <a:latin typeface="PMingLiU" pitchFamily="18" charset="-120"/>
              <a:ea typeface="PMingLiU" pitchFamily="18" charset="-120"/>
            </a:endParaRPr>
          </a:p>
          <a:p>
            <a:pPr lvl="0">
              <a:buNone/>
            </a:pPr>
            <a:r>
              <a:rPr lang="en-US" altLang="zh-CN" sz="2800" dirty="0" smtClean="0">
                <a:latin typeface="PMingLiU" pitchFamily="18" charset="-120"/>
                <a:ea typeface="PMingLiU" pitchFamily="18" charset="-120"/>
              </a:rPr>
              <a:t> </a:t>
            </a:r>
            <a:r>
              <a:rPr lang="en-US" altLang="zh-CN" sz="2800" dirty="0" smtClean="0">
                <a:latin typeface="PMingLiU" pitchFamily="18" charset="-120"/>
                <a:ea typeface="PMingLiU" pitchFamily="18" charset="-120"/>
              </a:rPr>
              <a:t>   </a:t>
            </a:r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你</a:t>
            </a:r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們中間若有缺少智慧的，應當求那厚賜與眾人、也不斥責人的　神，主就必賜給他</a:t>
            </a:r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。</a:t>
            </a:r>
            <a:endParaRPr lang="en-US" altLang="zh-CN" sz="2800" dirty="0" smtClean="0">
              <a:latin typeface="PMingLiU" pitchFamily="18" charset="-120"/>
              <a:ea typeface="PMingLiU" pitchFamily="18" charset="-120"/>
            </a:endParaRPr>
          </a:p>
          <a:p>
            <a:pPr lvl="0">
              <a:buNone/>
            </a:pPr>
            <a:endParaRPr lang="en-US" sz="2800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何謂智慧</a:t>
            </a:r>
            <a:r>
              <a:rPr lang="en-US" dirty="0" smtClean="0"/>
              <a:t>﹖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zh-CN" altLang="en-US" dirty="0" smtClean="0">
                <a:latin typeface="PMingLiU" pitchFamily="18" charset="-120"/>
                <a:ea typeface="PMingLiU" pitchFamily="18" charset="-120"/>
              </a:rPr>
              <a:t>雅各這裡所說的智慧並不是指地上屬世的智慧</a:t>
            </a:r>
            <a:r>
              <a:rPr lang="en-US" altLang="zh-CN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dirty="0" smtClean="0">
                <a:latin typeface="PMingLiU" pitchFamily="18" charset="-120"/>
                <a:ea typeface="PMingLiU" pitchFamily="18" charset="-120"/>
              </a:rPr>
              <a:t>而是因認識耶和華神而有的屬靈智慧</a:t>
            </a:r>
            <a:r>
              <a:rPr lang="en-CA" dirty="0" smtClean="0">
                <a:latin typeface="PMingLiU" pitchFamily="18" charset="-120"/>
                <a:ea typeface="PMingLiU" pitchFamily="18" charset="-120"/>
              </a:rPr>
              <a:t>(</a:t>
            </a:r>
            <a:r>
              <a:rPr lang="zh-CN" altLang="en-US" dirty="0" smtClean="0">
                <a:latin typeface="PMingLiU" pitchFamily="18" charset="-120"/>
                <a:ea typeface="PMingLiU" pitchFamily="18" charset="-120"/>
              </a:rPr>
              <a:t>箴言</a:t>
            </a:r>
            <a:r>
              <a:rPr lang="en-CA" dirty="0" smtClean="0">
                <a:latin typeface="PMingLiU" pitchFamily="18" charset="-120"/>
                <a:ea typeface="PMingLiU" pitchFamily="18" charset="-120"/>
              </a:rPr>
              <a:t>9</a:t>
            </a:r>
            <a:r>
              <a:rPr lang="en-US" altLang="zh-CN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dirty="0" smtClean="0">
                <a:latin typeface="PMingLiU" pitchFamily="18" charset="-120"/>
                <a:ea typeface="PMingLiU" pitchFamily="18" charset="-120"/>
              </a:rPr>
              <a:t>10)</a:t>
            </a:r>
            <a:r>
              <a:rPr lang="zh-CN" altLang="en-US" dirty="0" smtClean="0">
                <a:latin typeface="PMingLiU" pitchFamily="18" charset="-120"/>
                <a:ea typeface="PMingLiU" pitchFamily="18" charset="-120"/>
              </a:rPr>
              <a:t>。是從上頭來的智慧</a:t>
            </a:r>
            <a:r>
              <a:rPr lang="en-CA" dirty="0" smtClean="0">
                <a:latin typeface="PMingLiU" pitchFamily="18" charset="-120"/>
                <a:ea typeface="PMingLiU" pitchFamily="18" charset="-120"/>
              </a:rPr>
              <a:t>(</a:t>
            </a:r>
            <a:r>
              <a:rPr lang="zh-CN" altLang="en-US" dirty="0" smtClean="0">
                <a:latin typeface="PMingLiU" pitchFamily="18" charset="-120"/>
                <a:ea typeface="PMingLiU" pitchFamily="18" charset="-120"/>
              </a:rPr>
              <a:t>雅</a:t>
            </a:r>
            <a:r>
              <a:rPr lang="en-CA" dirty="0" smtClean="0">
                <a:latin typeface="PMingLiU" pitchFamily="18" charset="-120"/>
                <a:ea typeface="PMingLiU" pitchFamily="18" charset="-120"/>
              </a:rPr>
              <a:t>3</a:t>
            </a:r>
            <a:r>
              <a:rPr lang="en-US" altLang="zh-CN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dirty="0" smtClean="0">
                <a:latin typeface="PMingLiU" pitchFamily="18" charset="-120"/>
                <a:ea typeface="PMingLiU" pitchFamily="18" charset="-120"/>
              </a:rPr>
              <a:t>17-18)</a:t>
            </a:r>
            <a:endParaRPr lang="en-US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b="1" dirty="0" smtClean="0">
                <a:latin typeface="PMingLiU" pitchFamily="18" charset="-120"/>
                <a:ea typeface="PMingLiU" pitchFamily="18" charset="-120"/>
              </a:rPr>
              <a:t>箴言</a:t>
            </a:r>
            <a:r>
              <a:rPr lang="en-US" b="1" dirty="0" smtClean="0">
                <a:latin typeface="PMingLiU" pitchFamily="18" charset="-120"/>
                <a:ea typeface="PMingLiU" pitchFamily="18" charset="-120"/>
              </a:rPr>
              <a:t>9:10</a:t>
            </a:r>
            <a:r>
              <a:rPr lang="en-US" dirty="0" smtClean="0">
                <a:latin typeface="PMingLiU" pitchFamily="18" charset="-120"/>
                <a:ea typeface="PMingLiU" pitchFamily="18" charset="-120"/>
              </a:rPr>
              <a:t> </a:t>
            </a:r>
            <a:r>
              <a:rPr lang="zh-CN" altLang="en-US" dirty="0" smtClean="0">
                <a:latin typeface="PMingLiU" pitchFamily="18" charset="-120"/>
                <a:ea typeface="PMingLiU" pitchFamily="18" charset="-120"/>
              </a:rPr>
              <a:t>敬畏耶和華是智慧的開端；認識至聖者便是聰明。</a:t>
            </a:r>
            <a:endParaRPr lang="en-US" dirty="0" smtClean="0">
              <a:latin typeface="PMingLiU" pitchFamily="18" charset="-120"/>
              <a:ea typeface="PMingLiU" pitchFamily="18" charset="-120"/>
            </a:endParaRPr>
          </a:p>
          <a:p>
            <a:r>
              <a:rPr lang="zh-CN" altLang="en-US" b="1" dirty="0" smtClean="0">
                <a:latin typeface="PMingLiU" pitchFamily="18" charset="-120"/>
                <a:ea typeface="PMingLiU" pitchFamily="18" charset="-120"/>
              </a:rPr>
              <a:t>雅各書</a:t>
            </a:r>
            <a:endParaRPr lang="en-US" dirty="0" smtClean="0">
              <a:latin typeface="PMingLiU" pitchFamily="18" charset="-120"/>
              <a:ea typeface="PMingLiU" pitchFamily="18" charset="-120"/>
            </a:endParaRPr>
          </a:p>
          <a:p>
            <a:pPr>
              <a:buNone/>
            </a:pPr>
            <a:r>
              <a:rPr lang="en-US" b="1" dirty="0" smtClean="0">
                <a:latin typeface="PMingLiU" pitchFamily="18" charset="-120"/>
                <a:ea typeface="PMingLiU" pitchFamily="18" charset="-120"/>
              </a:rPr>
              <a:t>   3:17</a:t>
            </a:r>
            <a:r>
              <a:rPr lang="en-US" dirty="0" smtClean="0">
                <a:latin typeface="PMingLiU" pitchFamily="18" charset="-120"/>
                <a:ea typeface="PMingLiU" pitchFamily="18" charset="-120"/>
              </a:rPr>
              <a:t> </a:t>
            </a:r>
            <a:r>
              <a:rPr lang="zh-CN" altLang="en-US" dirty="0" smtClean="0">
                <a:latin typeface="PMingLiU" pitchFamily="18" charset="-120"/>
                <a:ea typeface="PMingLiU" pitchFamily="18" charset="-120"/>
              </a:rPr>
              <a:t>惟獨從上頭來的智慧，先是清潔，後是和平，溫良柔順，滿有憐憫，多結善果，沒有偏見，沒有假冒。</a:t>
            </a:r>
            <a:r>
              <a:rPr lang="en-US" dirty="0" smtClean="0">
                <a:latin typeface="PMingLiU" pitchFamily="18" charset="-120"/>
                <a:ea typeface="PMingLiU" pitchFamily="18" charset="-120"/>
              </a:rPr>
              <a:t/>
            </a:r>
            <a:br>
              <a:rPr lang="en-US" dirty="0" smtClean="0">
                <a:latin typeface="PMingLiU" pitchFamily="18" charset="-120"/>
                <a:ea typeface="PMingLiU" pitchFamily="18" charset="-120"/>
              </a:rPr>
            </a:br>
            <a:r>
              <a:rPr lang="en-US" b="1" dirty="0" smtClean="0">
                <a:latin typeface="PMingLiU" pitchFamily="18" charset="-120"/>
                <a:ea typeface="PMingLiU" pitchFamily="18" charset="-120"/>
              </a:rPr>
              <a:t>3:18</a:t>
            </a:r>
            <a:r>
              <a:rPr lang="en-US" dirty="0" smtClean="0">
                <a:latin typeface="PMingLiU" pitchFamily="18" charset="-120"/>
                <a:ea typeface="PMingLiU" pitchFamily="18" charset="-120"/>
              </a:rPr>
              <a:t> </a:t>
            </a:r>
            <a:r>
              <a:rPr lang="zh-CN" altLang="en-US" dirty="0" smtClean="0">
                <a:latin typeface="PMingLiU" pitchFamily="18" charset="-120"/>
                <a:ea typeface="PMingLiU" pitchFamily="18" charset="-120"/>
              </a:rPr>
              <a:t>並且使人和平的，是用和平所栽種的義果。</a:t>
            </a:r>
            <a:endParaRPr lang="en-US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為何祈求</a:t>
            </a:r>
            <a:r>
              <a:rPr lang="en-US" dirty="0" smtClean="0"/>
              <a:t>﹖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從上文</a:t>
            </a:r>
            <a:r>
              <a:rPr lang="en-CA" dirty="0" smtClean="0"/>
              <a:t>1</a:t>
            </a:r>
            <a:r>
              <a:rPr lang="en-US" altLang="zh-CN" dirty="0" smtClean="0"/>
              <a:t>﹕</a:t>
            </a:r>
            <a:r>
              <a:rPr lang="en-CA" dirty="0" smtClean="0"/>
              <a:t>2-4</a:t>
            </a:r>
            <a:r>
              <a:rPr lang="zh-CN" altLang="en-US" dirty="0" smtClean="0"/>
              <a:t>節的經文來看</a:t>
            </a:r>
            <a:r>
              <a:rPr lang="en-US" altLang="zh-CN" dirty="0" smtClean="0"/>
              <a:t>﹐</a:t>
            </a:r>
            <a:r>
              <a:rPr lang="zh-CN" altLang="en-US" dirty="0" smtClean="0"/>
              <a:t>這裡所說的智慧是指在患難逼迫試煉中明白神的旨意。當我們處於試練中</a:t>
            </a:r>
            <a:r>
              <a:rPr lang="en-US" altLang="zh-CN" dirty="0" smtClean="0"/>
              <a:t>﹐</a:t>
            </a:r>
            <a:r>
              <a:rPr lang="zh-CN" altLang="en-US" dirty="0" smtClean="0"/>
              <a:t>最急切需要的就是明白神的旨意和帶領</a:t>
            </a:r>
            <a:r>
              <a:rPr lang="en-US" altLang="zh-CN" dirty="0" smtClean="0"/>
              <a:t>﹐</a:t>
            </a:r>
            <a:r>
              <a:rPr lang="zh-CN" altLang="en-US" dirty="0" smtClean="0"/>
              <a:t>知道自己所遭遇的是出於神的旨意和帶領</a:t>
            </a:r>
            <a:r>
              <a:rPr lang="en-US" altLang="zh-CN" dirty="0" smtClean="0"/>
              <a:t>﹐</a:t>
            </a:r>
            <a:r>
              <a:rPr lang="zh-CN" altLang="en-US" dirty="0" smtClean="0"/>
              <a:t>得到安慰幫助和盼望</a:t>
            </a:r>
            <a:r>
              <a:rPr lang="en-US" altLang="zh-CN" dirty="0" smtClean="0"/>
              <a:t>﹐</a:t>
            </a:r>
            <a:r>
              <a:rPr lang="zh-CN" altLang="en-US" dirty="0" smtClean="0"/>
              <a:t>而不至于慌亂</a:t>
            </a:r>
            <a:r>
              <a:rPr lang="en-US" altLang="zh-CN" dirty="0" smtClean="0"/>
              <a:t>﹑</a:t>
            </a:r>
            <a:r>
              <a:rPr lang="zh-CN" altLang="en-US" dirty="0" smtClean="0"/>
              <a:t>疑惑。</a:t>
            </a:r>
            <a:endParaRPr lang="en-US" dirty="0" smtClean="0"/>
          </a:p>
          <a:p>
            <a:pPr lvl="0"/>
            <a:r>
              <a:rPr lang="zh-CN" altLang="en-US" dirty="0" smtClean="0"/>
              <a:t>雅各對於那些正處於患難逼迫試煉中的基督徒</a:t>
            </a:r>
            <a:r>
              <a:rPr lang="en-US" altLang="zh-CN" dirty="0" smtClean="0"/>
              <a:t>﹐</a:t>
            </a:r>
            <a:r>
              <a:rPr lang="zh-CN" altLang="en-US" dirty="0" smtClean="0"/>
              <a:t>沒有讓他們去祈求參挪去苦難</a:t>
            </a:r>
            <a:r>
              <a:rPr lang="en-US" altLang="zh-CN" dirty="0" smtClean="0"/>
              <a:t>﹐</a:t>
            </a:r>
            <a:r>
              <a:rPr lang="zh-CN" altLang="en-US" dirty="0" smtClean="0"/>
              <a:t>而是勸勉他們祈求神賜予屬靈的智慧</a:t>
            </a:r>
            <a:r>
              <a:rPr lang="en-US" altLang="zh-CN" dirty="0" smtClean="0"/>
              <a:t>﹐</a:t>
            </a:r>
            <a:r>
              <a:rPr lang="zh-CN" altLang="en-US" dirty="0" smtClean="0"/>
              <a:t>明白神的旨意和引領。</a:t>
            </a:r>
            <a:endParaRPr lang="en-US" dirty="0" smtClean="0"/>
          </a:p>
          <a:p>
            <a:pPr lvl="0"/>
            <a:r>
              <a:rPr lang="zh-CN" altLang="en-US" dirty="0" smtClean="0"/>
              <a:t>用神所賜予屬靈的智慧</a:t>
            </a:r>
            <a:r>
              <a:rPr lang="en-US" altLang="zh-CN" dirty="0" smtClean="0"/>
              <a:t>﹐</a:t>
            </a:r>
            <a:r>
              <a:rPr lang="zh-CN" altLang="en-US" dirty="0" smtClean="0"/>
              <a:t>明白神的旨意和引領</a:t>
            </a:r>
            <a:r>
              <a:rPr lang="en-US" altLang="zh-CN" dirty="0" smtClean="0"/>
              <a:t>﹐</a:t>
            </a:r>
            <a:r>
              <a:rPr lang="zh-CN" altLang="en-US" dirty="0" smtClean="0"/>
              <a:t>是我們來到上帝面前信心祈求禱告的另外一個重要前提。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如何祈求</a:t>
            </a:r>
            <a:r>
              <a:rPr lang="en-US" altLang="zh-CN" dirty="0" smtClean="0"/>
              <a:t>﹖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信心的祈求</a:t>
            </a:r>
            <a:r>
              <a:rPr lang="en-US" altLang="zh-CN" sz="2800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禱告最重要的是憑著信心祈求</a:t>
            </a:r>
            <a:r>
              <a:rPr lang="en-US" altLang="zh-CN" sz="2800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要完全的仰望信靠</a:t>
            </a:r>
            <a:r>
              <a:rPr lang="en-US" altLang="zh-CN" sz="2800" dirty="0" smtClean="0">
                <a:latin typeface="PMingLiU" pitchFamily="18" charset="-120"/>
                <a:ea typeface="PMingLiU" pitchFamily="18" charset="-120"/>
              </a:rPr>
              <a:t>﹔</a:t>
            </a:r>
            <a:endParaRPr lang="en-US" sz="2800" dirty="0" smtClean="0">
              <a:latin typeface="PMingLiU" pitchFamily="18" charset="-120"/>
              <a:ea typeface="PMingLiU" pitchFamily="18" charset="-12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一點不疑惑；“因為那疑惑的人，就像海中的波浪，被風吹動翻騰。”</a:t>
            </a:r>
            <a:endParaRPr lang="en-US" sz="2800" dirty="0" smtClean="0">
              <a:latin typeface="PMingLiU" pitchFamily="18" charset="-120"/>
              <a:ea typeface="PMingLiU" pitchFamily="18" charset="-12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不心懷二意</a:t>
            </a:r>
            <a:r>
              <a:rPr lang="en-US" altLang="zh-CN" sz="2800" dirty="0" smtClean="0">
                <a:latin typeface="PMingLiU" pitchFamily="18" charset="-120"/>
                <a:ea typeface="PMingLiU" pitchFamily="18" charset="-120"/>
              </a:rPr>
              <a:t>﹔“</a:t>
            </a:r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心懷二意的人，在他一切所行的路上都沒有定見。”</a:t>
            </a:r>
            <a:endParaRPr lang="en-US" sz="2800" dirty="0" smtClean="0">
              <a:latin typeface="PMingLiU" pitchFamily="18" charset="-120"/>
              <a:ea typeface="PMingLiU" pitchFamily="18" charset="-120"/>
            </a:endParaRPr>
          </a:p>
          <a:p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以色列人倒斃曠野的根本原因就是“存著不信的惡心”</a:t>
            </a:r>
            <a:r>
              <a:rPr lang="en-US" altLang="zh-CN" sz="2800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不相信耶和華神的應許</a:t>
            </a:r>
            <a:r>
              <a:rPr lang="en-US" altLang="zh-CN" sz="2800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其結果就是不能進入神所賜流奶與蜜的迦南美地</a:t>
            </a:r>
            <a:endParaRPr lang="en-US" sz="2800" dirty="0"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信心的祈求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主耶穌的應許</a:t>
            </a:r>
            <a:r>
              <a:rPr lang="en-US" altLang="zh-CN" dirty="0" smtClean="0"/>
              <a:t>﹕</a:t>
            </a:r>
            <a:r>
              <a:rPr lang="zh-CN" altLang="en-US" dirty="0" smtClean="0"/>
              <a:t>馬太福音</a:t>
            </a:r>
            <a:r>
              <a:rPr lang="en-CA" dirty="0" smtClean="0"/>
              <a:t>21</a:t>
            </a:r>
            <a:r>
              <a:rPr lang="en-US" altLang="zh-CN" dirty="0" smtClean="0"/>
              <a:t>﹕</a:t>
            </a:r>
            <a:r>
              <a:rPr lang="en-CA" dirty="0" smtClean="0"/>
              <a:t>21-22</a:t>
            </a:r>
            <a:r>
              <a:rPr lang="en-US" altLang="zh-CN" dirty="0" smtClean="0"/>
              <a:t>﹔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21:21</a:t>
            </a:r>
            <a:r>
              <a:rPr lang="en-US" dirty="0" smtClean="0"/>
              <a:t> </a:t>
            </a:r>
            <a:r>
              <a:rPr lang="zh-CN" altLang="en-US" dirty="0" smtClean="0"/>
              <a:t>耶穌回答說：「我實在告訴你們，你們若有信心，不疑惑，不但能行無花果樹上所行的事，就是對這座山說：</a:t>
            </a:r>
            <a:r>
              <a:rPr lang="en-US" altLang="zh-CN" dirty="0" smtClean="0"/>
              <a:t>『</a:t>
            </a:r>
            <a:r>
              <a:rPr lang="zh-CN" altLang="en-US" dirty="0" smtClean="0"/>
              <a:t>你挪開此地，投在海裡！</a:t>
            </a:r>
            <a:r>
              <a:rPr lang="en-US" altLang="zh-CN" dirty="0" smtClean="0"/>
              <a:t>』</a:t>
            </a:r>
            <a:r>
              <a:rPr lang="zh-CN" altLang="en-US" dirty="0" smtClean="0"/>
              <a:t>也必成就。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21:22</a:t>
            </a:r>
            <a:r>
              <a:rPr lang="en-US" dirty="0" smtClean="0"/>
              <a:t> </a:t>
            </a:r>
            <a:r>
              <a:rPr lang="zh-CN" altLang="en-US" dirty="0" smtClean="0"/>
              <a:t>你們禱告，無論求甚麼，只要信，就必得著。」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</TotalTime>
  <Words>807</Words>
  <Application>Microsoft Office PowerPoint</Application>
  <PresentationFormat>On-screen Show (4:3)</PresentationFormat>
  <Paragraphs>48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Oriel</vt:lpstr>
      <vt:lpstr>信心的祈求</vt:lpstr>
      <vt:lpstr>你覺得在你每一天的屬靈生活中﹐你的屬靈生命中最欠缺的是甚麼﹖ </vt:lpstr>
      <vt:lpstr>祈求禱告的三個重要方面﹕</vt:lpstr>
      <vt:lpstr>向誰祈求﹖</vt:lpstr>
      <vt:lpstr>為何祈求﹖</vt:lpstr>
      <vt:lpstr>何謂智慧﹖</vt:lpstr>
      <vt:lpstr>為何祈求﹖</vt:lpstr>
      <vt:lpstr>如何祈求﹖</vt:lpstr>
      <vt:lpstr>信心的祈求</vt:lpstr>
      <vt:lpstr>信心祈求的根基﹕神的應許﹕  抓住神的應許去祈求﹔</vt:lpstr>
      <vt:lpstr>信心祈求上的誤區﹕</vt:lpstr>
      <vt:lpstr>為何我的禱告不蒙應允垂聽﹖</vt:lpstr>
      <vt:lpstr>保羅未蒙垂聽的禱告</vt:lpstr>
      <vt:lpstr>Slide 14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信心的祈求</dc:title>
  <dc:creator>Li</dc:creator>
  <cp:lastModifiedBy>Li</cp:lastModifiedBy>
  <cp:revision>1</cp:revision>
  <dcterms:created xsi:type="dcterms:W3CDTF">2017-08-13T17:01:50Z</dcterms:created>
  <dcterms:modified xsi:type="dcterms:W3CDTF">2017-08-13T17:23:52Z</dcterms:modified>
</cp:coreProperties>
</file>